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 id="2147483792" r:id="rId3"/>
  </p:sldMasterIdLst>
  <p:notesMasterIdLst>
    <p:notesMasterId r:id="rId42"/>
  </p:notesMasterIdLst>
  <p:sldIdLst>
    <p:sldId id="256" r:id="rId4"/>
    <p:sldId id="283" r:id="rId5"/>
    <p:sldId id="344" r:id="rId6"/>
    <p:sldId id="334" r:id="rId7"/>
    <p:sldId id="302" r:id="rId8"/>
    <p:sldId id="335" r:id="rId9"/>
    <p:sldId id="278" r:id="rId10"/>
    <p:sldId id="289" r:id="rId11"/>
    <p:sldId id="288" r:id="rId12"/>
    <p:sldId id="290" r:id="rId13"/>
    <p:sldId id="303" r:id="rId14"/>
    <p:sldId id="304" r:id="rId15"/>
    <p:sldId id="305" r:id="rId16"/>
    <p:sldId id="291" r:id="rId17"/>
    <p:sldId id="292" r:id="rId18"/>
    <p:sldId id="294" r:id="rId19"/>
    <p:sldId id="301" r:id="rId20"/>
    <p:sldId id="339" r:id="rId21"/>
    <p:sldId id="341" r:id="rId22"/>
    <p:sldId id="300" r:id="rId23"/>
    <p:sldId id="299" r:id="rId24"/>
    <p:sldId id="340" r:id="rId25"/>
    <p:sldId id="336" r:id="rId26"/>
    <p:sldId id="309" r:id="rId27"/>
    <p:sldId id="310" r:id="rId28"/>
    <p:sldId id="311" r:id="rId29"/>
    <p:sldId id="312" r:id="rId30"/>
    <p:sldId id="329" r:id="rId31"/>
    <p:sldId id="333" r:id="rId32"/>
    <p:sldId id="331" r:id="rId33"/>
    <p:sldId id="330" r:id="rId34"/>
    <p:sldId id="332" r:id="rId35"/>
    <p:sldId id="337" r:id="rId36"/>
    <p:sldId id="315" r:id="rId37"/>
    <p:sldId id="316" r:id="rId38"/>
    <p:sldId id="317" r:id="rId39"/>
    <p:sldId id="318" r:id="rId40"/>
    <p:sldId id="34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DA8DAB-328B-4012-A0F2-BD5A885547A8}">
          <p14:sldIdLst>
            <p14:sldId id="256"/>
            <p14:sldId id="283"/>
            <p14:sldId id="344"/>
            <p14:sldId id="334"/>
            <p14:sldId id="302"/>
            <p14:sldId id="335"/>
            <p14:sldId id="278"/>
            <p14:sldId id="289"/>
            <p14:sldId id="288"/>
            <p14:sldId id="290"/>
            <p14:sldId id="303"/>
            <p14:sldId id="304"/>
            <p14:sldId id="305"/>
            <p14:sldId id="291"/>
            <p14:sldId id="292"/>
            <p14:sldId id="294"/>
            <p14:sldId id="301"/>
            <p14:sldId id="339"/>
            <p14:sldId id="341"/>
            <p14:sldId id="300"/>
            <p14:sldId id="299"/>
            <p14:sldId id="340"/>
            <p14:sldId id="336"/>
            <p14:sldId id="309"/>
            <p14:sldId id="310"/>
            <p14:sldId id="311"/>
            <p14:sldId id="312"/>
            <p14:sldId id="329"/>
            <p14:sldId id="333"/>
            <p14:sldId id="331"/>
            <p14:sldId id="330"/>
            <p14:sldId id="332"/>
            <p14:sldId id="337"/>
            <p14:sldId id="315"/>
            <p14:sldId id="316"/>
            <p14:sldId id="317"/>
            <p14:sldId id="318"/>
            <p14:sldId id="34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4179" autoAdjust="0"/>
  </p:normalViewPr>
  <p:slideViewPr>
    <p:cSldViewPr>
      <p:cViewPr>
        <p:scale>
          <a:sx n="60" d="100"/>
          <a:sy n="60" d="100"/>
        </p:scale>
        <p:origin x="-2496" y="-732"/>
      </p:cViewPr>
      <p:guideLst>
        <p:guide orient="horz" pos="2160"/>
        <p:guide pos="2880"/>
      </p:guideLst>
    </p:cSldViewPr>
  </p:slideViewPr>
  <p:notesTextViewPr>
    <p:cViewPr>
      <p:scale>
        <a:sx n="1" d="1"/>
        <a:sy n="1" d="1"/>
      </p:scale>
      <p:origin x="0" y="0"/>
    </p:cViewPr>
  </p:notesTextViewPr>
  <p:sorterViewPr>
    <p:cViewPr>
      <p:scale>
        <a:sx n="100" d="100"/>
        <a:sy n="100" d="100"/>
      </p:scale>
      <p:origin x="0" y="26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D943C-E7E2-4D86-B2BF-5B2D3162C56A}" type="datetimeFigureOut">
              <a:rPr lang="en-US" smtClean="0"/>
              <a:t>10/25/2012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F50B3-C326-416E-814D-8E6188187F20}" type="slidenum">
              <a:rPr lang="en-US" smtClean="0"/>
              <a:t>‹#›</a:t>
            </a:fld>
            <a:endParaRPr lang="en-US"/>
          </a:p>
        </p:txBody>
      </p:sp>
    </p:spTree>
    <p:extLst>
      <p:ext uri="{BB962C8B-B14F-4D97-AF65-F5344CB8AC3E}">
        <p14:creationId xmlns:p14="http://schemas.microsoft.com/office/powerpoint/2010/main" val="302594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Pre-bid Process Flow.  This process begins with the review of the tender document, and commercial and technical details specified within the document.  &lt;c&gt; The bidders prepare questions to clarify the technical and/or commercial details.  The bidder turn these questions into the purchaser, or the agency seeking product and services.  &lt;c&gt; Normally, all questions are due at the time of the pre-bid meeting, though there can be exceptions to extend the pre-bid question period.  &lt;c&gt; After the pre-bid questions have been turned into the Agency, the Agency should organize the questions and group duplicate questions together, and arrive at a single list of questions.  The Agency should carefully respond to these questions, offering clarification, without altering the specification.  This is a time period were bidders may want to introduce inferior lower cost equipment that doesn’t meet the original specification.  &lt;c&gt; After the Agency has formulated answers for all of the questions, the questions and answers are released to all bidders so that thy may equally benefit from the pre-bid question process. </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5</a:t>
            </a:fld>
            <a:endParaRPr lang="en-US"/>
          </a:p>
        </p:txBody>
      </p:sp>
    </p:spTree>
    <p:extLst>
      <p:ext uri="{BB962C8B-B14F-4D97-AF65-F5344CB8AC3E}">
        <p14:creationId xmlns:p14="http://schemas.microsoft.com/office/powerpoint/2010/main" val="442635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&lt;c&gt;</a:t>
            </a:r>
            <a:r>
              <a:rPr lang="en-US" baseline="0" dirty="0" smtClean="0"/>
              <a:t> </a:t>
            </a:r>
            <a:r>
              <a:rPr lang="en-US" dirty="0" smtClean="0"/>
              <a:t>This is our bid evaluation from showing the three bid</a:t>
            </a:r>
            <a:r>
              <a:rPr lang="en-US" baseline="0" dirty="0" smtClean="0"/>
              <a:t> offers in the three rightmost columns. &lt;c&gt; The specification states that the computer form factor must be rack mount computer system. &lt;c&gt; however, bidder A offers a notebook computer system, and not a </a:t>
            </a:r>
            <a:r>
              <a:rPr lang="en-US" baseline="0" dirty="0" err="1" smtClean="0"/>
              <a:t>rackmount</a:t>
            </a:r>
            <a:r>
              <a:rPr lang="en-US" baseline="0" dirty="0" smtClean="0"/>
              <a:t>. &lt;c&gt; &lt;c&gt; &lt;c&gt; The evaluation then indicates &lt;c&gt; that this equipment meets the specification,&lt;c&gt; which it clearly does not.  &lt;c&gt; Bidder B offers Software instead of providing a manufacturer/make/model for the computer hardware. &lt;c&gt;  pause &lt;c&gt; Bidder C offers an HP Computer, but does not provide the computer manufacturer, nor the  make and model of the hardware. &lt;c&gt; this makes this bidder non responsive, and in fact &lt;c&gt; all three bidders appear to be non-responsive. &lt;c&gt;</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22</a:t>
            </a:fld>
            <a:endParaRPr lang="en-US"/>
          </a:p>
        </p:txBody>
      </p:sp>
    </p:spTree>
    <p:extLst>
      <p:ext uri="{BB962C8B-B14F-4D97-AF65-F5344CB8AC3E}">
        <p14:creationId xmlns:p14="http://schemas.microsoft.com/office/powerpoint/2010/main" val="102021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 Equipment Delivery, the procuring agency</a:t>
            </a:r>
            <a:r>
              <a:rPr lang="en-US" baseline="0" dirty="0" smtClean="0"/>
              <a:t> must &lt;c&gt; record all materials delivered. &lt;c&gt; The date of delivery must be recorded, along with the product being delivered &lt;c&gt;</a:t>
            </a:r>
            <a:r>
              <a:rPr lang="en-US" baseline="0" dirty="0" smtClean="0">
                <a:sym typeface="Wingdings" pitchFamily="2" charset="2"/>
              </a:rPr>
              <a:t></a:t>
            </a:r>
            <a:r>
              <a:rPr lang="en-US" baseline="0" dirty="0" smtClean="0"/>
              <a:t>, the &lt;c&gt; make, &lt;c&gt; the model,  &lt;c&gt; the serial number &lt;c&gt; the condition of delivery &lt;c&gt; &lt;c&gt; &lt;c&gt; and &lt;c&gt; the date the equipment was accepted.  &lt;c&gt; You should verify that all materials received is the same make/model that was offered in the bid document.</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24</a:t>
            </a:fld>
            <a:endParaRPr lang="en-US"/>
          </a:p>
        </p:txBody>
      </p:sp>
    </p:spTree>
    <p:extLst>
      <p:ext uri="{BB962C8B-B14F-4D97-AF65-F5344CB8AC3E}">
        <p14:creationId xmlns:p14="http://schemas.microsoft.com/office/powerpoint/2010/main" val="1708151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procuring agency should have a database</a:t>
            </a:r>
            <a:r>
              <a:rPr lang="en-US" baseline="0" dirty="0" smtClean="0"/>
              <a:t> where &lt;c&gt; all equipment received is recorded in the database.  This is also quite useful in asset tracking.  There are various software solutions to help you with this, these include &lt;c&gt; </a:t>
            </a:r>
            <a:r>
              <a:rPr lang="en-US" baseline="0" dirty="0" err="1" smtClean="0"/>
              <a:t>Vaisala</a:t>
            </a:r>
            <a:r>
              <a:rPr lang="en-US" baseline="0" dirty="0" smtClean="0"/>
              <a:t> Met Man &lt;c&gt; </a:t>
            </a:r>
            <a:r>
              <a:rPr lang="en-US" baseline="0" dirty="0" err="1" smtClean="0"/>
              <a:t>OneRain</a:t>
            </a:r>
            <a:r>
              <a:rPr lang="en-US" baseline="0" dirty="0" smtClean="0"/>
              <a:t> Contrail Inventory &lt;c&gt; </a:t>
            </a:r>
            <a:r>
              <a:rPr lang="en-US" baseline="0" dirty="0" err="1" smtClean="0"/>
              <a:t>Sutron</a:t>
            </a:r>
            <a:r>
              <a:rPr lang="en-US" baseline="0" dirty="0" smtClean="0"/>
              <a:t> X-Connect, or &lt;c&gt; simply a user developed data base in Microsoft Access.  &lt;c&gt; This database will have several useful capabilities, for instance, &lt;c&gt; the equipment location will be able to be tracked as to which &lt;c&gt; field site, or if the equipment is in a &lt;c&gt; warehouse as spare inventory, or possibly &lt;c&gt; back at the factory for repair.  &lt;c&gt; This database can also be used to track all maintenance activities, and actions taken at each of the remote sites.</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26</a:t>
            </a:fld>
            <a:endParaRPr lang="en-US"/>
          </a:p>
        </p:txBody>
      </p:sp>
    </p:spTree>
    <p:extLst>
      <p:ext uri="{BB962C8B-B14F-4D97-AF65-F5344CB8AC3E}">
        <p14:creationId xmlns:p14="http://schemas.microsoft.com/office/powerpoint/2010/main" val="216888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Inspection.  You may not have time to thoroughly inspect each piece of equipment upon arrival, though</a:t>
            </a:r>
            <a:r>
              <a:rPr lang="en-US" baseline="0" dirty="0" smtClean="0"/>
              <a:t> it is important to perform an inspection of at least on make/model of each of the equipment being provided by the bidder/supplier.  Inspection should include &lt;c&gt; Data Loggers &lt;c&gt; Sensors &lt;c&gt; Solar Panels &lt;c&gt; Solar Chargers,  &lt;c&gt; Enclosures at a minimum</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27</a:t>
            </a:fld>
            <a:endParaRPr lang="en-US"/>
          </a:p>
        </p:txBody>
      </p:sp>
    </p:spTree>
    <p:extLst>
      <p:ext uri="{BB962C8B-B14F-4D97-AF65-F5344CB8AC3E}">
        <p14:creationId xmlns:p14="http://schemas.microsoft.com/office/powerpoint/2010/main" val="129896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the inspection of equipment.  &lt;c&gt; The Bidder/Supplier has</a:t>
            </a:r>
            <a:r>
              <a:rPr lang="en-US" baseline="0" dirty="0" smtClean="0"/>
              <a:t> facilitated the inspection in this example, &lt;c&gt; where one piece of equipment of each make/model are presented for inspection.  &lt;c&gt; Make/model are confirmed to match the make/model of the equipment offer.  This is also referred to as a “physical inspection”.</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28</a:t>
            </a:fld>
            <a:endParaRPr lang="en-US"/>
          </a:p>
        </p:txBody>
      </p:sp>
    </p:spTree>
    <p:extLst>
      <p:ext uri="{BB962C8B-B14F-4D97-AF65-F5344CB8AC3E}">
        <p14:creationId xmlns:p14="http://schemas.microsoft.com/office/powerpoint/2010/main" val="4292547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&lt;c&gt; A Material Inspection allows for</a:t>
            </a:r>
            <a:r>
              <a:rPr lang="en-US" baseline="0" dirty="0" smtClean="0"/>
              <a:t> a detailed inspection of whether proper materials are in fact used.  In this case, &lt;c&gt; a tipping bucket rain gauge is physically inspected to make sure it meets required specifications.  For instance, if metallic tipping buckets were required, this is the time that this inspection can be made. &lt;c&gt; If equipment is found not to meet the specification at this phase, the bidder/supplier is required to replace the equipment at no cost to the purchasing agency.</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29</a:t>
            </a:fld>
            <a:endParaRPr lang="en-US"/>
          </a:p>
        </p:txBody>
      </p:sp>
    </p:spTree>
    <p:extLst>
      <p:ext uri="{BB962C8B-B14F-4D97-AF65-F5344CB8AC3E}">
        <p14:creationId xmlns:p14="http://schemas.microsoft.com/office/powerpoint/2010/main" val="410303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&lt;c&gt; Here is an example of a receiving report which is &lt;c&gt; provided by the supplier.  This report can be used to identify</a:t>
            </a:r>
            <a:r>
              <a:rPr lang="en-US" baseline="0" dirty="0" smtClean="0"/>
              <a:t> the make/model and numbers of equipment being received.  &lt;c&gt; At this stage, the purchaser confirms the quantities delivered versus the quantities specified.  All equipment numbers specified must be received. Once the receiving report is confirmed, all of the boxes must be opened to confirm the make/model numbers of the equipment match that indicated on the receiving report.</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30</a:t>
            </a:fld>
            <a:endParaRPr lang="en-US"/>
          </a:p>
        </p:txBody>
      </p:sp>
    </p:spTree>
    <p:extLst>
      <p:ext uri="{BB962C8B-B14F-4D97-AF65-F5344CB8AC3E}">
        <p14:creationId xmlns:p14="http://schemas.microsoft.com/office/powerpoint/2010/main" val="150284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picture of a shipment inspection taking place.  &lt;c&gt; This is a physical inspection of equipment.  &lt;c&gt; the make,</a:t>
            </a:r>
            <a:r>
              <a:rPr lang="en-US" baseline="0" dirty="0" smtClean="0"/>
              <a:t> model, and numbers of equipment are compared to the receiving report, and that which was offered in the bid.  The objective of this exercise is to &lt;c&gt; determine that all equipment as been delivered before officially receiving the equipment.  This is always required by agencies and is a condition of payment.  After this is completed to the satisfaction of the purchasing agencies receiving team, the equipment can be transferred to the purchasing agency.</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31</a:t>
            </a:fld>
            <a:endParaRPr lang="en-US"/>
          </a:p>
        </p:txBody>
      </p:sp>
    </p:spTree>
    <p:extLst>
      <p:ext uri="{BB962C8B-B14F-4D97-AF65-F5344CB8AC3E}">
        <p14:creationId xmlns:p14="http://schemas.microsoft.com/office/powerpoint/2010/main" val="1572474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Recording Inspection Results.  &lt;c&gt; it</a:t>
            </a:r>
            <a:r>
              <a:rPr lang="en-US" baseline="0" dirty="0" smtClean="0"/>
              <a:t> is important that the results of the equipment inspection be recorded.  &lt;c&gt; A simple spread sheet can be used to record this information. &lt;c&gt; Later, you can record where each piece of equipment is installed, and store this in a database that can be used for asset tracking.</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32</a:t>
            </a:fld>
            <a:endParaRPr lang="en-US"/>
          </a:p>
        </p:txBody>
      </p:sp>
    </p:spTree>
    <p:extLst>
      <p:ext uri="{BB962C8B-B14F-4D97-AF65-F5344CB8AC3E}">
        <p14:creationId xmlns:p14="http://schemas.microsoft.com/office/powerpoint/2010/main" val="4046138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necessary</a:t>
            </a:r>
            <a:r>
              <a:rPr lang="en-US" baseline="0" dirty="0" smtClean="0"/>
              <a:t> component of HIS Commissioning is the </a:t>
            </a:r>
            <a:r>
              <a:rPr lang="en-US" dirty="0" smtClean="0"/>
              <a:t>Field Inspection.  &lt;c&gt; All field sites must</a:t>
            </a:r>
            <a:r>
              <a:rPr lang="en-US" baseline="0" dirty="0" smtClean="0"/>
              <a:t> be inspected to make sure the stations &lt;c&gt; are properly installed, and where maintenance can be performed in a safe environment.  Items which require specific attention are &lt;c&gt; appropriate river gauge placement &lt;c&gt; appropriate rain gauge siting &lt;c&gt; appropriate climate station siting, and &lt;c&gt; appropriate ground water installation.  In addition, the sites will be inspected for &lt;c&gt; Proper security.  &lt;c&gt; Finally, the field inspection will make sure the specified number of spare equipment are available.</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34</a:t>
            </a:fld>
            <a:endParaRPr lang="en-US"/>
          </a:p>
        </p:txBody>
      </p:sp>
    </p:spTree>
    <p:extLst>
      <p:ext uri="{BB962C8B-B14F-4D97-AF65-F5344CB8AC3E}">
        <p14:creationId xmlns:p14="http://schemas.microsoft.com/office/powerpoint/2010/main" val="309498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bid evaluation process.  &lt;c&gt;</a:t>
            </a:r>
            <a:r>
              <a:rPr lang="en-US" baseline="0" dirty="0" smtClean="0"/>
              <a:t> only bids delivered prior to the deadline will be considered.  Bids received late will be rejected. &lt;c&gt; The procuring agency will collect all bid and develop a bid evaluation review, or otherwise known as a BER. &lt;c&gt; The bids will be evaluated according to the tendered commercial and technical specifications.  There will be key specifications that will be used in the evaluation process.  These key specifications must be objective in nature.  If the bidder does not respond or offer equipment in any of the categories, or leaves information out that is required in the commercial process,  the bidder will be deemed non-responsive. &lt;c&gt; all responsive bids will be organized, and then ranked according to cost.</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7</a:t>
            </a:fld>
            <a:endParaRPr lang="en-US"/>
          </a:p>
        </p:txBody>
      </p:sp>
    </p:spTree>
    <p:extLst>
      <p:ext uri="{BB962C8B-B14F-4D97-AF65-F5344CB8AC3E}">
        <p14:creationId xmlns:p14="http://schemas.microsoft.com/office/powerpoint/2010/main" val="212111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component of</a:t>
            </a:r>
            <a:r>
              <a:rPr lang="en-US" baseline="0" dirty="0" smtClean="0"/>
              <a:t> a HIS system that must be inspected at the time of Commissioning is the Data Management System.  Data Management is generally broken in two between hardware solutions and software solutions. &lt;c&gt; hardware solutions consist of computers and associated devices.  &lt;c&gt; All hardware components must be in place and functioning.  &lt;c&gt; UPS and backup power (if specified) must be tested.  &lt;c&gt; The second component of Data Management is software solutions. &lt;c&gt; All software supplied must be a legal copy and properly licensed.  &lt;c&gt; software solutions must be demonstrated to be fully functional.  &lt;c&gt; The software solutions generally include &lt;c&gt; WEB Server software, &lt;c&gt; Quality Control Software, &lt;c&gt; Visualization software.  &lt;c&gt; &lt;c&gt; all software components presented in the bid offer must be present and fully functional during HIS Commissioning. &lt;c&gt; At this time, it would be useful to document where each piece of software resides, for instance, on which server/workstation. This should be documented in an Operation &amp; Maintenance Manual.</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35</a:t>
            </a:fld>
            <a:endParaRPr lang="en-US"/>
          </a:p>
        </p:txBody>
      </p:sp>
    </p:spTree>
    <p:extLst>
      <p:ext uri="{BB962C8B-B14F-4D97-AF65-F5344CB8AC3E}">
        <p14:creationId xmlns:p14="http://schemas.microsoft.com/office/powerpoint/2010/main" val="31097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t>
            </a:r>
            <a:r>
              <a:rPr lang="en-US" baseline="0" dirty="0" smtClean="0"/>
              <a:t> to End functionality.  End to end functionality should be tested.  This means that data collected in the field should be automatically transferred, and appear on the visualization tools, and in the database.  Quality control software should be exercised on live data.  End to end functionality  starts with &lt;c&gt; remote station data collection, and then proceeds to &lt;c&gt; automatic data transmission and &lt;c&gt; observing the successful transfer of data to the Data Center in real-time.  &lt;c&gt; Data Visualization software will be exercised so assure that &lt;c&gt; tabular &lt;c&gt; graphical, and &lt;c&gt; map display of software is operational.  Also, any alarms or other capabilities that you have specified in the tender document must be present. &lt;c&gt; data should be viewable on the Internet/Intranet in Real-time as specified.  In summary, the commissioning process must prove that the data is being correctly collected, and received, and post processing is performed according to the tender specification.</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36</a:t>
            </a:fld>
            <a:endParaRPr lang="en-US"/>
          </a:p>
        </p:txBody>
      </p:sp>
    </p:spTree>
    <p:extLst>
      <p:ext uri="{BB962C8B-B14F-4D97-AF65-F5344CB8AC3E}">
        <p14:creationId xmlns:p14="http://schemas.microsoft.com/office/powerpoint/2010/main" val="1339362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Problems with Improperly Commissioning an HIS.  If the HIS system is improperly</a:t>
            </a:r>
            <a:r>
              <a:rPr lang="en-US" baseline="0" dirty="0" smtClean="0"/>
              <a:t> commissioned,  this could severely constrain the usefulness of your HIS, and leave you with a much more difficult system to manage.  Specifically, if the HIS system is not properly commissioned, then &lt;c&gt; remote stations may not be properly collecting data, and &lt;c&gt; information being collected may not be representative of actual conditions &lt;c&gt; If the installation does not follow WMO guidelines, or the guidelines prescribed in the tender document, this will lead to errors in &lt;c&gt; rain gauge measurement, as well as &lt;c&gt; water level measurements.  &lt;c&gt; if equipment does not have the proper security, then the equipment may be tampered with, or worse, destroyed.  This is why a proper commissioning exercise must be completed prior to releasing progressive payments to the Bidder/Supplier.  Additionally, if all field sites are not visited during the commissioning process, it may be later discovered &lt;c&gt; that equipment was incorrectly installed, or the wrong equipment was installed.</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37</a:t>
            </a:fld>
            <a:endParaRPr lang="en-US"/>
          </a:p>
        </p:txBody>
      </p:sp>
    </p:spTree>
    <p:extLst>
      <p:ext uri="{BB962C8B-B14F-4D97-AF65-F5344CB8AC3E}">
        <p14:creationId xmlns:p14="http://schemas.microsoft.com/office/powerpoint/2010/main" val="11858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Specifications that are stated as a requirement in the bid document will</a:t>
            </a:r>
            <a:r>
              <a:rPr lang="en-US" baseline="0" dirty="0" smtClean="0"/>
              <a:t> be compared to the specifications of the products being offered by the bidder.  All products must meet the specifications stated in the bid document, otherwise the bid is deemed non-responsive.</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8</a:t>
            </a:fld>
            <a:endParaRPr lang="en-US"/>
          </a:p>
        </p:txBody>
      </p:sp>
    </p:spTree>
    <p:extLst>
      <p:ext uri="{BB962C8B-B14F-4D97-AF65-F5344CB8AC3E}">
        <p14:creationId xmlns:p14="http://schemas.microsoft.com/office/powerpoint/2010/main" val="223455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 if the equipment</a:t>
            </a:r>
            <a:r>
              <a:rPr lang="en-US" baseline="0" dirty="0" smtClean="0"/>
              <a:t> conforms to the tender specification, it would be useful to organize a list of all of the products and services that are required in the tender document.  A good start for this is the Price Schedule, which should provide a list of all products.  For every piece of equipment listed, the bidder must provide the make/model of the equipment being offered, along with a data sheet provided by the manufacturer that indicates the specification of the equipment being offered.</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12</a:t>
            </a:fld>
            <a:endParaRPr lang="en-US"/>
          </a:p>
        </p:txBody>
      </p:sp>
    </p:spTree>
    <p:extLst>
      <p:ext uri="{BB962C8B-B14F-4D97-AF65-F5344CB8AC3E}">
        <p14:creationId xmlns:p14="http://schemas.microsoft.com/office/powerpoint/2010/main" val="325345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an offer by a the bidder to satisfy the requirement for products indicated in the GOODS column.  The bidder should provide enough information to complete this evaluation and include the Equipment Manufacturer, Make, and Model being offered. &lt;c&gt; &lt;c&gt; &lt;c&gt;  pause  &lt;c&gt; Here, the bidder has offered equipment that they believe meets the specification.  This does not mean that it actually does meet the specification.  If the Offer Make/Model is not clear or left blank, then the bid is deemed to be non-responsive.  If the Bidder did not include the data sheets which describes the specifications of the equipment being offered, then you can either request these data sheets, or look the product up the Internet, using the Product Manufacturer, Make, and Model to perform the search.</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13</a:t>
            </a:fld>
            <a:endParaRPr lang="en-US"/>
          </a:p>
        </p:txBody>
      </p:sp>
    </p:spTree>
    <p:extLst>
      <p:ext uri="{BB962C8B-B14F-4D97-AF65-F5344CB8AC3E}">
        <p14:creationId xmlns:p14="http://schemas.microsoft.com/office/powerpoint/2010/main" val="284738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Problems with Bids.  The following is summary</a:t>
            </a:r>
            <a:r>
              <a:rPr lang="en-US" baseline="0" dirty="0" smtClean="0"/>
              <a:t> of common problems with bids received on various HP-2 projects. &lt;c&gt; A common problem is the Offer is not clear.  &lt;c&gt; Often, the Bidders leave out the name of the manufacturer, the make, and model number of a product.  It is impossible to evaluate a bid without the specifications of the equipment being offered.  This makes the entire bid non-responsive.  &lt;c&gt; Often, self-certification (a certification based on the opinion of the bidder) is incorrect.  &lt;c&gt; For instance, if you specify that the equipment must be easy to use, the bidder may think their equipment is easy to use.  I can assure you that every supplier thinks their equipment is the best and easy to use.  This is why I don’t like subjective specifications such as “equipment being easy to use”.  &lt;c&gt; Another common problem is the bid offer fails to meet specification, even though the bidder thinks it does.  If the evaluation process is not thorough, then equipment that does not meet specification may be inadvertently accepted.  This can reduce the effectiveness of your new HIS.  &lt;c&gt; Another troubling problem with bids is that offered equipment is not represented correctly, which is why factory issued equipment specifications must be reviewed.  Misrepresented product offerings need to be identified.  Specifications commonly misrepresented can include instances where  &lt;c&gt; Stated accuracy is incorrect.  &lt;c&gt; stated resolution is incorrect &lt;c&gt; stated precision and repeatability is incorrect</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14</a:t>
            </a:fld>
            <a:endParaRPr lang="en-US"/>
          </a:p>
        </p:txBody>
      </p:sp>
    </p:spTree>
    <p:extLst>
      <p:ext uri="{BB962C8B-B14F-4D97-AF65-F5344CB8AC3E}">
        <p14:creationId xmlns:p14="http://schemas.microsoft.com/office/powerpoint/2010/main" val="238364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&lt;c&gt;</a:t>
            </a:r>
            <a:r>
              <a:rPr lang="en-US" baseline="0" dirty="0" smtClean="0"/>
              <a:t> In this example we have a tender specification that states &lt;c&gt; an air drying system must operate for a period of two years without maintenance.  &lt;c&gt; In this case we have a data sheet (also called a cut sheet, from the manufacturer of the equipment being offered.  &lt;c&gt; The data sheet under features &lt;c&gt; &lt;c&gt; &lt;c&gt; &lt;c&gt; indicates that the desiccant system (air drying system) lasts for one year.  &lt;c&gt;This means that the equipment &lt;c&gt; does not meet specification., even though the equipment was offered and the bidder/supplier thought the equipment did meet specification.</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18</a:t>
            </a:fld>
            <a:endParaRPr lang="en-US"/>
          </a:p>
        </p:txBody>
      </p:sp>
    </p:spTree>
    <p:extLst>
      <p:ext uri="{BB962C8B-B14F-4D97-AF65-F5344CB8AC3E}">
        <p14:creationId xmlns:p14="http://schemas.microsoft.com/office/powerpoint/2010/main" val="266566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Bid Evaluation Review.</a:t>
            </a:r>
            <a:r>
              <a:rPr lang="en-US" baseline="0" dirty="0" smtClean="0"/>
              <a:t>  The first column to the left indicates the technical specification as taken from the Tender.  The next three columns are the bidder response as extracted from the bids.  &lt;c&gt; The second column from the left indicates the products being offered by Bidder A.  As we scan down the column, we notice that the row indicating whether the product being offered meets the requirement for maintenance free operation (no desiccant replacement) for up to two years, is in fact left blank.  &lt;c&gt; it is not clear whether Bidder A meets this requirement,  &lt;c&gt; and thus the Bid becomes non-responsive.  The Bid Evaluation Team should review the data sheet from the manufacturers web site to check to make sure the required specification is met.   They would find out that the equipment being offered actually meets the specification.  &lt;c&gt; pause &lt;c&gt; The next column to the right is the evaluation for bidder B.  Again, under maintenance free operation, &lt;c&gt; a two year warranty is mentioned.  &lt;c&gt; In this case, upon inspecting the data sheet for the product, it is determined that the two year warranty, was an equipment warranty </a:t>
            </a:r>
            <a:r>
              <a:rPr lang="en-US" baseline="0" dirty="0" smtClean="0"/>
              <a:t>and not an indication of maintenance free operation.</a:t>
            </a:r>
            <a:r>
              <a:rPr lang="en-US" baseline="0" dirty="0" smtClean="0"/>
              <a:t>  &lt;c&gt; in the next column, the evaluation for Bidder C is provided.  In this case the product evaluation reveals that several fields are left blank &lt;c&gt; &lt;c&gt; &lt;c&gt; &lt;c&gt; and in one case states that the product complies, when the product actually does not comply.  &lt;c&gt; &lt;c&gt; Other product specifications are not given, indicating that this bidder is non-responsive.  As previously mentioned, the BER Team can inspect data sheets to see if the equipment meets specification.</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19</a:t>
            </a:fld>
            <a:endParaRPr lang="en-US"/>
          </a:p>
        </p:txBody>
      </p:sp>
    </p:spTree>
    <p:extLst>
      <p:ext uri="{BB962C8B-B14F-4D97-AF65-F5344CB8AC3E}">
        <p14:creationId xmlns:p14="http://schemas.microsoft.com/office/powerpoint/2010/main" val="123611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table reflects the specification as provided in the tender.  &lt;c&gt; The Specification reads (Read Specification), so &lt;c&gt; the technical specification clearly states the requirement for a rack mount computer.  On the following slide we will see what the bidder has offered which is required to meet this specification.</a:t>
            </a:r>
            <a:endParaRPr lang="en-US" dirty="0"/>
          </a:p>
        </p:txBody>
      </p:sp>
      <p:sp>
        <p:nvSpPr>
          <p:cNvPr id="4" name="Slide Number Placeholder 3"/>
          <p:cNvSpPr>
            <a:spLocks noGrp="1"/>
          </p:cNvSpPr>
          <p:nvPr>
            <p:ph type="sldNum" sz="quarter" idx="10"/>
          </p:nvPr>
        </p:nvSpPr>
        <p:spPr/>
        <p:txBody>
          <a:bodyPr/>
          <a:lstStyle/>
          <a:p>
            <a:fld id="{E4FF50B3-C326-416E-814D-8E6188187F20}" type="slidenum">
              <a:rPr lang="en-US" smtClean="0"/>
              <a:t>21</a:t>
            </a:fld>
            <a:endParaRPr lang="en-US"/>
          </a:p>
        </p:txBody>
      </p:sp>
    </p:spTree>
    <p:extLst>
      <p:ext uri="{BB962C8B-B14F-4D97-AF65-F5344CB8AC3E}">
        <p14:creationId xmlns:p14="http://schemas.microsoft.com/office/powerpoint/2010/main" val="360844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C592C8-20F9-4C63-838A-A8BFEC8DC58B}"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C592C8-20F9-4C63-838A-A8BFEC8DC58B}"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104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49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22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84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86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961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44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79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46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533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86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562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502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536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700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1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249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37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C592C8-20F9-4C63-838A-A8BFEC8DC58B}"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656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10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599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547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C592C8-20F9-4C63-838A-A8BFEC8DC58B}" type="datetimeFigureOut">
              <a:rPr lang="en-US" smtClean="0"/>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C592C8-20F9-4C63-838A-A8BFEC8DC58B}" type="datetimeFigureOut">
              <a:rPr lang="en-US" smtClean="0"/>
              <a:t>10/25/2012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2BD5D2-EF2F-4DFE-A71F-71181305B6F0}"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592C8-20F9-4C63-838A-A8BFEC8DC58B}" type="datetimeFigureOut">
              <a:rPr lang="en-US" smtClean="0"/>
              <a:t>10/25/2012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92C8-20F9-4C63-838A-A8BFEC8DC58B}" type="datetimeFigureOut">
              <a:rPr lang="en-US" smtClean="0"/>
              <a:t>10/25/2012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DC592C8-20F9-4C63-838A-A8BFEC8DC58B}" type="datetimeFigureOut">
              <a:rPr lang="en-US" smtClean="0"/>
              <a:t>10/25/2012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02BD5D2-EF2F-4DFE-A71F-71181305B6F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19007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592C8-20F9-4C63-838A-A8BFEC8DC58B}" type="datetimeFigureOut">
              <a:rPr lang="en-US" smtClean="0">
                <a:solidFill>
                  <a:prstClr val="black">
                    <a:tint val="75000"/>
                  </a:prstClr>
                </a:solidFill>
              </a:rPr>
              <a:pPr/>
              <a:t>10/25/2012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BD5D2-EF2F-4DFE-A71F-71181305B6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7050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2.wav"/><Relationship Id="rId7" Type="http://schemas.openxmlformats.org/officeDocument/2006/relationships/image" Target="../media/image7.emf"/><Relationship Id="rId2" Type="http://schemas.microsoft.com/office/2007/relationships/media" Target="../media/media12.wav"/><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audio" Target="../media/media18.wav"/><Relationship Id="rId7" Type="http://schemas.openxmlformats.org/officeDocument/2006/relationships/image" Target="../media/image9.emf"/><Relationship Id="rId2" Type="http://schemas.microsoft.com/office/2007/relationships/media" Target="../media/media18.wav"/><Relationship Id="rId1" Type="http://schemas.openxmlformats.org/officeDocument/2006/relationships/tags" Target="../tags/tag14.xml"/><Relationship Id="rId6" Type="http://schemas.openxmlformats.org/officeDocument/2006/relationships/image" Target="../media/image8.jp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9.wav"/><Relationship Id="rId7" Type="http://schemas.openxmlformats.org/officeDocument/2006/relationships/image" Target="../media/image12.png"/><Relationship Id="rId2" Type="http://schemas.microsoft.com/office/2007/relationships/media" Target="../media/media19.wav"/><Relationship Id="rId1" Type="http://schemas.openxmlformats.org/officeDocument/2006/relationships/tags" Target="../tags/tag15.xml"/><Relationship Id="rId6" Type="http://schemas.openxmlformats.org/officeDocument/2006/relationships/image" Target="../media/image11.png"/><Relationship Id="rId5" Type="http://schemas.openxmlformats.org/officeDocument/2006/relationships/notesSlide" Target="../notesSlides/notesSlide8.xml"/><Relationship Id="rId10" Type="http://schemas.openxmlformats.org/officeDocument/2006/relationships/image" Target="../media/image6.png"/><Relationship Id="rId4" Type="http://schemas.openxmlformats.org/officeDocument/2006/relationships/slideLayout" Target="../slideLayouts/slideLayout24.xm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19.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7" Type="http://schemas.openxmlformats.org/officeDocument/2006/relationships/image" Target="../media/image15.png"/><Relationship Id="rId2" Type="http://schemas.microsoft.com/office/2007/relationships/media" Target="../media/media28.wav"/><Relationship Id="rId1" Type="http://schemas.openxmlformats.org/officeDocument/2006/relationships/tags" Target="../tags/tag22.xml"/><Relationship Id="rId6" Type="http://schemas.openxmlformats.org/officeDocument/2006/relationships/image" Target="../media/image16.jp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7" Type="http://schemas.openxmlformats.org/officeDocument/2006/relationships/image" Target="../media/image15.png"/><Relationship Id="rId2" Type="http://schemas.microsoft.com/office/2007/relationships/media" Target="../media/media29.wav"/><Relationship Id="rId1" Type="http://schemas.openxmlformats.org/officeDocument/2006/relationships/tags" Target="../tags/tag23.xml"/><Relationship Id="rId6" Type="http://schemas.openxmlformats.org/officeDocument/2006/relationships/image" Target="../media/image17.jp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7" Type="http://schemas.openxmlformats.org/officeDocument/2006/relationships/image" Target="../media/image15.png"/><Relationship Id="rId2" Type="http://schemas.microsoft.com/office/2007/relationships/media" Target="../media/media30.wav"/><Relationship Id="rId1" Type="http://schemas.openxmlformats.org/officeDocument/2006/relationships/tags" Target="../tags/tag24.xml"/><Relationship Id="rId6" Type="http://schemas.openxmlformats.org/officeDocument/2006/relationships/image" Target="../media/image18.jp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7" Type="http://schemas.openxmlformats.org/officeDocument/2006/relationships/image" Target="../media/image15.png"/><Relationship Id="rId2" Type="http://schemas.microsoft.com/office/2007/relationships/media" Target="../media/media31.wav"/><Relationship Id="rId1" Type="http://schemas.openxmlformats.org/officeDocument/2006/relationships/tags" Target="../tags/tag25.xml"/><Relationship Id="rId6" Type="http://schemas.openxmlformats.org/officeDocument/2006/relationships/image" Target="../media/image19.jp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7" Type="http://schemas.openxmlformats.org/officeDocument/2006/relationships/image" Target="../media/image15.png"/><Relationship Id="rId2" Type="http://schemas.microsoft.com/office/2007/relationships/media" Target="../media/media32.wav"/><Relationship Id="rId1" Type="http://schemas.openxmlformats.org/officeDocument/2006/relationships/tags" Target="../tags/tag26.xml"/><Relationship Id="rId6" Type="http://schemas.openxmlformats.org/officeDocument/2006/relationships/image" Target="../media/image20.jp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audio" Target="../media/media34.wav"/><Relationship Id="rId7" Type="http://schemas.openxmlformats.org/officeDocument/2006/relationships/image" Target="../media/image15.png"/><Relationship Id="rId2" Type="http://schemas.microsoft.com/office/2007/relationships/media" Target="../media/media34.wav"/><Relationship Id="rId1" Type="http://schemas.openxmlformats.org/officeDocument/2006/relationships/tags" Target="../tags/tag27.xml"/><Relationship Id="rId6" Type="http://schemas.openxmlformats.org/officeDocument/2006/relationships/image" Target="../media/image21.jp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wav"/><Relationship Id="rId2" Type="http://schemas.microsoft.com/office/2007/relationships/media" Target="../media/media35.wav"/><Relationship Id="rId1" Type="http://schemas.openxmlformats.org/officeDocument/2006/relationships/tags" Target="../tags/tag28.xml"/><Relationship Id="rId6" Type="http://schemas.openxmlformats.org/officeDocument/2006/relationships/image" Target="../media/image15.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wav"/><Relationship Id="rId2" Type="http://schemas.microsoft.com/office/2007/relationships/media" Target="../media/media36.wav"/><Relationship Id="rId1" Type="http://schemas.openxmlformats.org/officeDocument/2006/relationships/tags" Target="../tags/tag29.xml"/><Relationship Id="rId6" Type="http://schemas.openxmlformats.org/officeDocument/2006/relationships/image" Target="../media/image1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2" Type="http://schemas.microsoft.com/office/2007/relationships/media" Target="../media/media37.wav"/><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31.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0" y="663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HP-II Workshop on Real-time Hydrological Information Systems</a:t>
            </a:r>
            <a:endParaRPr lang="en-US" sz="4000" dirty="0"/>
          </a:p>
        </p:txBody>
      </p:sp>
      <p:sp>
        <p:nvSpPr>
          <p:cNvPr id="9" name="Title 3"/>
          <p:cNvSpPr>
            <a:spLocks noGrp="1"/>
          </p:cNvSpPr>
          <p:nvPr>
            <p:ph type="ctrTitle"/>
          </p:nvPr>
        </p:nvSpPr>
        <p:spPr>
          <a:xfrm>
            <a:off x="0" y="2819400"/>
            <a:ext cx="9144000" cy="1524000"/>
          </a:xfrm>
        </p:spPr>
        <p:txBody>
          <a:bodyPr>
            <a:normAutofit fontScale="90000"/>
          </a:bodyPr>
          <a:lstStyle/>
          <a:p>
            <a:pPr algn="ctr"/>
            <a:r>
              <a:rPr lang="en-US" sz="3200" dirty="0" smtClean="0"/>
              <a:t>Module </a:t>
            </a:r>
            <a:r>
              <a:rPr lang="en-US" sz="3200" dirty="0" smtClean="0"/>
              <a:t>6:</a:t>
            </a:r>
            <a:r>
              <a:rPr lang="en-US" sz="3200" dirty="0" smtClean="0"/>
              <a:t/>
            </a:r>
            <a:br>
              <a:rPr lang="en-US" sz="3200" dirty="0" smtClean="0"/>
            </a:br>
            <a:r>
              <a:rPr lang="en-US" sz="3200" dirty="0" smtClean="0"/>
              <a:t>Pre-bid, Bid Evaluation, Inspection and Commissioning</a:t>
            </a:r>
            <a:endParaRPr lang="en-US" sz="3200" dirty="0">
              <a:solidFill>
                <a:schemeClr val="accent1">
                  <a:lumMod val="20000"/>
                  <a:lumOff val="80000"/>
                </a:schemeClr>
              </a:solidFill>
            </a:endParaRPr>
          </a:p>
        </p:txBody>
      </p:sp>
      <p:sp>
        <p:nvSpPr>
          <p:cNvPr id="8" name="Subtitle 4"/>
          <p:cNvSpPr>
            <a:spLocks noGrp="1"/>
          </p:cNvSpPr>
          <p:nvPr>
            <p:ph type="subTitle" idx="1"/>
          </p:nvPr>
        </p:nvSpPr>
        <p:spPr>
          <a:xfrm>
            <a:off x="0" y="5257800"/>
            <a:ext cx="9144000" cy="1600200"/>
          </a:xfrm>
        </p:spPr>
        <p:txBody>
          <a:bodyPr>
            <a:normAutofit/>
          </a:bodyPr>
          <a:lstStyle/>
          <a:p>
            <a:pPr algn="ctr"/>
            <a:r>
              <a:rPr lang="en-US" dirty="0" smtClean="0"/>
              <a:t>Mark Heggli, Meteorologist/Hydrologist</a:t>
            </a:r>
          </a:p>
          <a:p>
            <a:pPr algn="ctr"/>
            <a:r>
              <a:rPr lang="en-US" sz="1900" dirty="0"/>
              <a:t>Expert Real-time Hydrology Information Systems</a:t>
            </a:r>
          </a:p>
          <a:p>
            <a:pPr algn="ctr"/>
            <a:r>
              <a:rPr lang="en-US" sz="1900" dirty="0" smtClean="0"/>
              <a:t>Innovative Hydrology, Inc.</a:t>
            </a:r>
          </a:p>
          <a:p>
            <a:pPr algn="ctr"/>
            <a:r>
              <a:rPr lang="en-US" sz="1900" dirty="0" smtClean="0"/>
              <a:t>Consultant to the World Bank</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3966494"/>
      </p:ext>
    </p:extLst>
  </p:cSld>
  <p:clrMapOvr>
    <a:masterClrMapping/>
  </p:clrMapOvr>
  <mc:AlternateContent xmlns:mc="http://schemas.openxmlformats.org/markup-compatibility/2006">
    <mc:Choice xmlns:p14="http://schemas.microsoft.com/office/powerpoint/2010/main" Requires="p14">
      <p:transition spd="slow" p14:dur="2000" advTm="17900"/>
    </mc:Choice>
    <mc:Fallback>
      <p:transition spd="slow" advTm="1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Requirements</a:t>
            </a:r>
            <a:endParaRPr lang="en-US" dirty="0"/>
          </a:p>
        </p:txBody>
      </p:sp>
      <p:sp>
        <p:nvSpPr>
          <p:cNvPr id="3" name="Content Placeholder 2"/>
          <p:cNvSpPr>
            <a:spLocks noGrp="1"/>
          </p:cNvSpPr>
          <p:nvPr>
            <p:ph idx="1"/>
          </p:nvPr>
        </p:nvSpPr>
        <p:spPr/>
        <p:txBody>
          <a:bodyPr>
            <a:normAutofit/>
          </a:bodyPr>
          <a:lstStyle/>
          <a:p>
            <a:r>
              <a:rPr lang="en-US" dirty="0" smtClean="0"/>
              <a:t>Functional Aspects</a:t>
            </a:r>
          </a:p>
          <a:p>
            <a:pPr lvl="1"/>
            <a:r>
              <a:rPr lang="en-US" dirty="0" smtClean="0"/>
              <a:t>Backup Power – Calculations &amp; Schematic</a:t>
            </a:r>
          </a:p>
          <a:p>
            <a:pPr lvl="1"/>
            <a:r>
              <a:rPr lang="en-US" dirty="0" smtClean="0"/>
              <a:t>Grounding – Details &amp; Schematic</a:t>
            </a:r>
          </a:p>
          <a:p>
            <a:pPr lvl="1"/>
            <a:r>
              <a:rPr lang="en-US" dirty="0" smtClean="0"/>
              <a:t>Computer Network – Details &amp; Schematic</a:t>
            </a:r>
          </a:p>
          <a:p>
            <a:pPr lvl="2"/>
            <a:r>
              <a:rPr lang="en-US" dirty="0" smtClean="0"/>
              <a:t>Modem</a:t>
            </a:r>
          </a:p>
          <a:p>
            <a:pPr lvl="2"/>
            <a:r>
              <a:rPr lang="en-US" dirty="0" smtClean="0"/>
              <a:t>Router</a:t>
            </a:r>
          </a:p>
          <a:p>
            <a:pPr lvl="2"/>
            <a:r>
              <a:rPr lang="en-US" dirty="0" smtClean="0"/>
              <a:t>Switch/Hub</a:t>
            </a:r>
          </a:p>
          <a:p>
            <a:pPr lvl="1"/>
            <a:r>
              <a:rPr lang="en-US" dirty="0" smtClean="0"/>
              <a:t>SCADA – Operational Schematic</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6599756"/>
      </p:ext>
    </p:extLst>
  </p:cSld>
  <p:clrMapOvr>
    <a:masterClrMapping/>
  </p:clrMapOvr>
  <mc:AlternateContent xmlns:mc="http://schemas.openxmlformats.org/markup-compatibility/2006">
    <mc:Choice xmlns:p14="http://schemas.microsoft.com/office/powerpoint/2010/main" Requires="p14">
      <p:transition spd="slow" p14:dur="2000" advTm="89896"/>
    </mc:Choice>
    <mc:Fallback>
      <p:transition spd="slow" advTm="8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Point</a:t>
            </a:r>
            <a:endParaRPr lang="en-US" dirty="0"/>
          </a:p>
        </p:txBody>
      </p:sp>
      <p:sp>
        <p:nvSpPr>
          <p:cNvPr id="3" name="Content Placeholder 2"/>
          <p:cNvSpPr>
            <a:spLocks noGrp="1"/>
          </p:cNvSpPr>
          <p:nvPr>
            <p:ph idx="1"/>
          </p:nvPr>
        </p:nvSpPr>
        <p:spPr/>
        <p:txBody>
          <a:bodyPr/>
          <a:lstStyle/>
          <a:p>
            <a:r>
              <a:rPr lang="en-US" dirty="0" smtClean="0"/>
              <a:t>Equipment Offer</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3155131"/>
      </p:ext>
    </p:extLst>
  </p:cSld>
  <p:clrMapOvr>
    <a:masterClrMapping/>
  </p:clrMapOvr>
  <mc:AlternateContent xmlns:mc="http://schemas.openxmlformats.org/markup-compatibility/2006">
    <mc:Choice xmlns:p14="http://schemas.microsoft.com/office/powerpoint/2010/main" Requires="p14">
      <p:transition spd="slow" p14:dur="2000" advTm="10317"/>
    </mc:Choice>
    <mc:Fallback>
      <p:transition spd="slow" advTm="1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41147581"/>
              </p:ext>
            </p:extLst>
          </p:nvPr>
        </p:nvGraphicFramePr>
        <p:xfrm>
          <a:off x="0" y="-33647"/>
          <a:ext cx="9148948" cy="6858000"/>
        </p:xfrm>
        <a:graphic>
          <a:graphicData uri="http://schemas.openxmlformats.org/presentationml/2006/ole">
            <mc:AlternateContent xmlns:mc="http://schemas.openxmlformats.org/markup-compatibility/2006">
              <mc:Choice xmlns:v="urn:schemas-microsoft-com:vml" Requires="v">
                <p:oleObj spid="_x0000_s1057" name="Document" r:id="rId6" imgW="9712372" imgH="5698990" progId="Word.Document.12">
                  <p:embed/>
                </p:oleObj>
              </mc:Choice>
              <mc:Fallback>
                <p:oleObj name="Document" r:id="rId6" imgW="9712372" imgH="5698990" progId="Word.Document.12">
                  <p:embed/>
                  <p:pic>
                    <p:nvPicPr>
                      <p:cNvPr id="0" name=""/>
                      <p:cNvPicPr/>
                      <p:nvPr/>
                    </p:nvPicPr>
                    <p:blipFill>
                      <a:blip r:embed="rId7"/>
                      <a:stretch>
                        <a:fillRect/>
                      </a:stretch>
                    </p:blipFill>
                    <p:spPr>
                      <a:xfrm>
                        <a:off x="0" y="-33647"/>
                        <a:ext cx="9148948" cy="6858000"/>
                      </a:xfrm>
                      <a:prstGeom prst="rect">
                        <a:avLst/>
                      </a:prstGeom>
                      <a:solidFill>
                        <a:schemeClr val="bg1">
                          <a:lumMod val="85000"/>
                        </a:schemeClr>
                      </a:solidFill>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4911412"/>
      </p:ext>
    </p:extLst>
  </p:cSld>
  <p:clrMapOvr>
    <a:masterClrMapping/>
  </p:clrMapOvr>
  <mc:AlternateContent xmlns:mc="http://schemas.openxmlformats.org/markup-compatibility/2006">
    <mc:Choice xmlns:p14="http://schemas.microsoft.com/office/powerpoint/2010/main" Requires="p14">
      <p:transition spd="slow" p14:dur="2000" advTm="46231"/>
    </mc:Choice>
    <mc:Fallback>
      <p:transition spd="slow" advTm="4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230339"/>
              </p:ext>
            </p:extLst>
          </p:nvPr>
        </p:nvGraphicFramePr>
        <p:xfrm>
          <a:off x="0" y="1"/>
          <a:ext cx="9220200" cy="6857998"/>
        </p:xfrm>
        <a:graphic>
          <a:graphicData uri="http://schemas.openxmlformats.org/drawingml/2006/table">
            <a:tbl>
              <a:tblPr firstRow="1" bandRow="1">
                <a:tableStyleId>{5C22544A-7EE6-4342-B048-85BDC9FD1C3A}</a:tableStyleId>
              </a:tblPr>
              <a:tblGrid>
                <a:gridCol w="939095"/>
                <a:gridCol w="2264533"/>
                <a:gridCol w="2430938"/>
                <a:gridCol w="1792816"/>
                <a:gridCol w="1792818"/>
              </a:tblGrid>
              <a:tr h="835270">
                <a:tc>
                  <a:txBody>
                    <a:bodyPr/>
                    <a:lstStyle/>
                    <a:p>
                      <a:pPr algn="ctr"/>
                      <a:r>
                        <a:rPr lang="en-US" sz="1600" b="0" dirty="0" smtClean="0"/>
                        <a:t>Item #</a:t>
                      </a:r>
                      <a:endParaRPr lang="en-US" sz="1600" b="0" dirty="0"/>
                    </a:p>
                  </a:txBody>
                  <a:tcPr/>
                </a:tc>
                <a:tc>
                  <a:txBody>
                    <a:bodyPr/>
                    <a:lstStyle/>
                    <a:p>
                      <a:pPr algn="ctr"/>
                      <a:r>
                        <a:rPr lang="en-US" sz="1600" b="0" dirty="0" smtClean="0"/>
                        <a:t>Goods</a:t>
                      </a:r>
                      <a:endParaRPr lang="en-US" sz="1600" b="0" dirty="0"/>
                    </a:p>
                  </a:txBody>
                  <a:tcPr/>
                </a:tc>
                <a:tc>
                  <a:txBody>
                    <a:bodyPr/>
                    <a:lstStyle/>
                    <a:p>
                      <a:pPr algn="ctr"/>
                      <a:r>
                        <a:rPr lang="en-US" sz="1600" b="0" dirty="0" smtClean="0"/>
                        <a:t>Offer Make/Model</a:t>
                      </a:r>
                      <a:endParaRPr lang="en-US" sz="1600" b="0" dirty="0"/>
                    </a:p>
                  </a:txBody>
                  <a:tcPr/>
                </a:tc>
                <a:tc>
                  <a:txBody>
                    <a:bodyPr/>
                    <a:lstStyle/>
                    <a:p>
                      <a:pPr algn="ctr"/>
                      <a:r>
                        <a:rPr lang="en-US" sz="1600" b="0" dirty="0" smtClean="0"/>
                        <a:t>Years in</a:t>
                      </a:r>
                      <a:r>
                        <a:rPr lang="en-US" sz="1600" b="0" baseline="0" dirty="0" smtClean="0"/>
                        <a:t> Production</a:t>
                      </a:r>
                      <a:endParaRPr lang="en-US" sz="1600" b="0" dirty="0"/>
                    </a:p>
                  </a:txBody>
                  <a:tcPr/>
                </a:tc>
                <a:tc>
                  <a:txBody>
                    <a:bodyPr/>
                    <a:lstStyle/>
                    <a:p>
                      <a:pPr algn="ctr"/>
                      <a:r>
                        <a:rPr lang="en-US" sz="1600" b="0" dirty="0" smtClean="0"/>
                        <a:t>Anticipated End</a:t>
                      </a:r>
                      <a:r>
                        <a:rPr lang="en-US" sz="1600" b="0" baseline="0" dirty="0" smtClean="0"/>
                        <a:t> of Support</a:t>
                      </a:r>
                      <a:endParaRPr lang="en-US" sz="1600" b="0" dirty="0"/>
                    </a:p>
                  </a:txBody>
                  <a:tcPr/>
                </a:tc>
              </a:tr>
              <a:tr h="2242038">
                <a:tc>
                  <a:txBody>
                    <a:bodyPr/>
                    <a:lstStyle/>
                    <a:p>
                      <a:r>
                        <a:rPr lang="en-US" sz="1600" dirty="0" smtClean="0"/>
                        <a:t>1.</a:t>
                      </a:r>
                      <a:endParaRPr lang="en-US" sz="1600" dirty="0"/>
                    </a:p>
                  </a:txBody>
                  <a:tcPr/>
                </a:tc>
                <a:tc>
                  <a:txBody>
                    <a:bodyPr/>
                    <a:lstStyle/>
                    <a:p>
                      <a:r>
                        <a:rPr lang="en-US" sz="1600" kern="1200" dirty="0" smtClean="0">
                          <a:solidFill>
                            <a:schemeClr val="dk1"/>
                          </a:solidFill>
                          <a:effectLst/>
                          <a:latin typeface="+mn-lt"/>
                          <a:ea typeface="+mn-ea"/>
                          <a:cs typeface="+mn-cs"/>
                        </a:rPr>
                        <a:t>Hand Held Devices for Communication with Data Loggers as specified in Section 3.1 of the Technical Specifications </a:t>
                      </a:r>
                      <a:endParaRPr lang="en-US" sz="1600" dirty="0"/>
                    </a:p>
                  </a:txBody>
                  <a:tcPr/>
                </a:tc>
                <a:tc>
                  <a:txBody>
                    <a:bodyPr/>
                    <a:lstStyle/>
                    <a:p>
                      <a:r>
                        <a:rPr lang="en-US" sz="1600" dirty="0" smtClean="0"/>
                        <a:t>TDS Ranger w/8GB Flash</a:t>
                      </a:r>
                      <a:r>
                        <a:rPr lang="en-US" sz="1600" baseline="0" dirty="0" smtClean="0"/>
                        <a:t> Storage, 256 MB of RAM (Brochure Attached)</a:t>
                      </a:r>
                      <a:endParaRPr lang="en-US" sz="1600" dirty="0"/>
                    </a:p>
                  </a:txBody>
                  <a:tcPr/>
                </a:tc>
                <a:tc>
                  <a:txBody>
                    <a:bodyPr/>
                    <a:lstStyle/>
                    <a:p>
                      <a:endParaRPr lang="en-US" sz="1600" dirty="0"/>
                    </a:p>
                  </a:txBody>
                  <a:tcPr/>
                </a:tc>
                <a:tc>
                  <a:txBody>
                    <a:bodyPr/>
                    <a:lstStyle/>
                    <a:p>
                      <a:endParaRPr lang="en-US" sz="1600" dirty="0"/>
                    </a:p>
                  </a:txBody>
                  <a:tcPr/>
                </a:tc>
              </a:tr>
              <a:tr h="2242038">
                <a:tc>
                  <a:txBody>
                    <a:bodyPr/>
                    <a:lstStyle/>
                    <a:p>
                      <a:r>
                        <a:rPr lang="en-US" sz="1600" dirty="0" smtClean="0"/>
                        <a:t>2.</a:t>
                      </a:r>
                      <a:endParaRPr lang="en-US" sz="1600" dirty="0"/>
                    </a:p>
                  </a:txBody>
                  <a:tcPr/>
                </a:tc>
                <a:tc>
                  <a:txBody>
                    <a:bodyPr/>
                    <a:lstStyle/>
                    <a:p>
                      <a:r>
                        <a:rPr lang="en-US" sz="1600" kern="1200" dirty="0" smtClean="0">
                          <a:solidFill>
                            <a:schemeClr val="dk1"/>
                          </a:solidFill>
                          <a:effectLst/>
                          <a:latin typeface="+mn-lt"/>
                          <a:ea typeface="+mn-ea"/>
                          <a:cs typeface="+mn-cs"/>
                        </a:rPr>
                        <a:t>Rugged Notebook Computers as specified in Section 3.2 of the Technical Specifications</a:t>
                      </a:r>
                      <a:endParaRPr lang="en-US" sz="1600" dirty="0"/>
                    </a:p>
                  </a:txBody>
                  <a:tcPr/>
                </a:tc>
                <a:tc>
                  <a:txBody>
                    <a:bodyPr/>
                    <a:lstStyle/>
                    <a:p>
                      <a:r>
                        <a:rPr lang="en-US" sz="1600" dirty="0" smtClean="0"/>
                        <a:t>GETAC A790, Windows 7 Professional, Intel Core Duo Processor 1.66 GHz, 4</a:t>
                      </a:r>
                      <a:r>
                        <a:rPr lang="en-US" sz="1600" baseline="0" dirty="0" smtClean="0"/>
                        <a:t> GB DDRS RAM, SATA HDD 320GB, (Brochure Attached)</a:t>
                      </a:r>
                      <a:endParaRPr lang="en-US" sz="1600" dirty="0"/>
                    </a:p>
                  </a:txBody>
                  <a:tcPr/>
                </a:tc>
                <a:tc>
                  <a:txBody>
                    <a:bodyPr/>
                    <a:lstStyle/>
                    <a:p>
                      <a:endParaRPr lang="en-US" sz="1600" dirty="0"/>
                    </a:p>
                  </a:txBody>
                  <a:tcPr/>
                </a:tc>
                <a:tc>
                  <a:txBody>
                    <a:bodyPr/>
                    <a:lstStyle/>
                    <a:p>
                      <a:endParaRPr lang="en-US" sz="1600" dirty="0"/>
                    </a:p>
                  </a:txBody>
                  <a:tcPr/>
                </a:tc>
              </a:tr>
              <a:tr h="1538652">
                <a:tc>
                  <a:txBody>
                    <a:bodyPr/>
                    <a:lstStyle/>
                    <a:p>
                      <a:r>
                        <a:rPr lang="en-US" sz="1600" dirty="0" smtClean="0"/>
                        <a:t>3.</a:t>
                      </a:r>
                      <a:endParaRPr lang="en-US" sz="1600" dirty="0"/>
                    </a:p>
                  </a:txBody>
                  <a:tcPr/>
                </a:tc>
                <a:tc>
                  <a:txBody>
                    <a:bodyPr/>
                    <a:lstStyle/>
                    <a:p>
                      <a:r>
                        <a:rPr lang="en-US" sz="1600" kern="1200" dirty="0" smtClean="0">
                          <a:solidFill>
                            <a:schemeClr val="dk1"/>
                          </a:solidFill>
                          <a:effectLst/>
                          <a:latin typeface="+mn-lt"/>
                          <a:ea typeface="+mn-ea"/>
                          <a:cs typeface="+mn-cs"/>
                        </a:rPr>
                        <a:t>Water Level (Bubbler) as specified in Section 3.5 of the Technical Specifications </a:t>
                      </a:r>
                      <a:endParaRPr lang="en-US" sz="1600" dirty="0"/>
                    </a:p>
                  </a:txBody>
                  <a:tcPr/>
                </a:tc>
                <a:tc>
                  <a:txBody>
                    <a:bodyPr/>
                    <a:lstStyle/>
                    <a:p>
                      <a:r>
                        <a:rPr lang="en-US" sz="1600" dirty="0" smtClean="0"/>
                        <a:t>Design</a:t>
                      </a:r>
                      <a:r>
                        <a:rPr lang="en-US" sz="1600" baseline="0" dirty="0" smtClean="0"/>
                        <a:t> Analysis H-3553 Bubbler/Pressure Sensor (Brochure Attached)</a:t>
                      </a:r>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3" name="Oval 2"/>
          <p:cNvSpPr/>
          <p:nvPr/>
        </p:nvSpPr>
        <p:spPr>
          <a:xfrm>
            <a:off x="2895600" y="381000"/>
            <a:ext cx="2514600" cy="205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19400" y="2743200"/>
            <a:ext cx="2971800" cy="2362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19400" y="5181600"/>
            <a:ext cx="29718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791200" y="914400"/>
            <a:ext cx="3352800" cy="5638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43600" y="1371600"/>
            <a:ext cx="3124200" cy="3785652"/>
          </a:xfrm>
          <a:prstGeom prst="rect">
            <a:avLst/>
          </a:prstGeom>
          <a:noFill/>
        </p:spPr>
        <p:txBody>
          <a:bodyPr wrap="square" rtlCol="0">
            <a:spAutoFit/>
          </a:bodyPr>
          <a:lstStyle/>
          <a:p>
            <a:r>
              <a:rPr lang="en-US" sz="2000" dirty="0" smtClean="0">
                <a:solidFill>
                  <a:srgbClr val="FF0000"/>
                </a:solidFill>
              </a:rPr>
              <a:t>Bidder states equipment that they believe meets the specification.  It is up to you to check to make sure this equipment meets specification.  If it is not clear, then it is not responsive.  You can use data sheets and resources on the internet to confirm whether the offer meets specification.</a:t>
            </a:r>
            <a:endParaRPr lang="en-US" sz="2000" dirty="0">
              <a:solidFill>
                <a:srgbClr val="FF000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2636197"/>
      </p:ext>
    </p:extLst>
  </p:cSld>
  <p:clrMapOvr>
    <a:masterClrMapping/>
  </p:clrMapOvr>
  <mc:AlternateContent xmlns:mc="http://schemas.openxmlformats.org/markup-compatibility/2006">
    <mc:Choice xmlns:p14="http://schemas.microsoft.com/office/powerpoint/2010/main" Requires="p14">
      <p:transition spd="slow" p14:dur="2000" advTm="73656"/>
    </mc:Choice>
    <mc:Fallback>
      <p:transition spd="slow" advTm="7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3"/>
                </p:tgtEl>
              </p:cMediaNode>
            </p:audio>
          </p:childTnLst>
        </p:cTn>
      </p:par>
    </p:tnLst>
    <p:bldLst>
      <p:bldP spid="3" grpId="0" animBg="1"/>
      <p:bldP spid="5" grpId="0" animBg="1"/>
      <p:bldP spid="6"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Problems with Bids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Bid Offer is not Clear</a:t>
            </a:r>
          </a:p>
          <a:p>
            <a:pPr lvl="1"/>
            <a:r>
              <a:rPr lang="en-US" dirty="0" smtClean="0"/>
              <a:t>Make/Model not indicated</a:t>
            </a:r>
          </a:p>
          <a:p>
            <a:r>
              <a:rPr lang="en-US" dirty="0" smtClean="0"/>
              <a:t>Self–certification </a:t>
            </a:r>
            <a:r>
              <a:rPr lang="en-US" dirty="0" smtClean="0"/>
              <a:t>is incorrect</a:t>
            </a:r>
          </a:p>
          <a:p>
            <a:pPr lvl="1"/>
            <a:r>
              <a:rPr lang="en-US" dirty="0" smtClean="0"/>
              <a:t>Equipment must be “easy to use”</a:t>
            </a:r>
          </a:p>
          <a:p>
            <a:r>
              <a:rPr lang="en-US" dirty="0" smtClean="0"/>
              <a:t>Offered Equipment Does Not Meet Specs</a:t>
            </a:r>
          </a:p>
          <a:p>
            <a:r>
              <a:rPr lang="en-US" dirty="0" smtClean="0"/>
              <a:t>Offered Equipment are not represented correctly</a:t>
            </a:r>
          </a:p>
          <a:p>
            <a:pPr lvl="1"/>
            <a:r>
              <a:rPr lang="en-US" dirty="0" smtClean="0"/>
              <a:t>Accuracy</a:t>
            </a:r>
            <a:endParaRPr lang="en-US" dirty="0" smtClean="0"/>
          </a:p>
          <a:p>
            <a:pPr lvl="1"/>
            <a:r>
              <a:rPr lang="en-US" dirty="0" smtClean="0"/>
              <a:t>Resolution</a:t>
            </a:r>
          </a:p>
          <a:p>
            <a:pPr lvl="1"/>
            <a:r>
              <a:rPr lang="en-US" dirty="0" smtClean="0"/>
              <a:t>Precision/Repeatability</a:t>
            </a:r>
            <a:endParaRPr lang="en-US" dirty="0" smtClean="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6599756"/>
      </p:ext>
    </p:extLst>
  </p:cSld>
  <p:clrMapOvr>
    <a:masterClrMapping/>
  </p:clrMapOvr>
  <mc:AlternateContent xmlns:mc="http://schemas.openxmlformats.org/markup-compatibility/2006">
    <mc:Choice xmlns:p14="http://schemas.microsoft.com/office/powerpoint/2010/main" Requires="p14">
      <p:transition spd="slow" p14:dur="2000" advTm="122804"/>
    </mc:Choice>
    <mc:Fallback>
      <p:transition spd="slow" advTm="12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Evaluating Bids</a:t>
            </a:r>
            <a:endParaRPr lang="en-US" dirty="0"/>
          </a:p>
        </p:txBody>
      </p:sp>
      <p:sp>
        <p:nvSpPr>
          <p:cNvPr id="3" name="Content Placeholder 2"/>
          <p:cNvSpPr>
            <a:spLocks noGrp="1"/>
          </p:cNvSpPr>
          <p:nvPr>
            <p:ph idx="1"/>
          </p:nvPr>
        </p:nvSpPr>
        <p:spPr/>
        <p:txBody>
          <a:bodyPr>
            <a:normAutofit/>
          </a:bodyPr>
          <a:lstStyle/>
          <a:p>
            <a:r>
              <a:rPr lang="en-US" dirty="0" smtClean="0"/>
              <a:t>Bidders are to supply data sheets on all hardware</a:t>
            </a:r>
          </a:p>
          <a:p>
            <a:r>
              <a:rPr lang="en-US" dirty="0" smtClean="0"/>
              <a:t>All responses indicating compliance by the bidder are to be confirmed </a:t>
            </a:r>
            <a:r>
              <a:rPr lang="en-US" dirty="0" smtClean="0"/>
              <a:t>by the </a:t>
            </a:r>
            <a:r>
              <a:rPr lang="en-US" dirty="0" smtClean="0"/>
              <a:t>data sheets.</a:t>
            </a:r>
          </a:p>
          <a:p>
            <a:r>
              <a:rPr lang="en-US" dirty="0" smtClean="0"/>
              <a:t>Bidder can add manufacturers letter indicating compliance by the manufacturer</a:t>
            </a:r>
          </a:p>
          <a:p>
            <a:r>
              <a:rPr lang="en-US" dirty="0" smtClean="0"/>
              <a:t>Bid Evaluation Team can use resources found on the Internet, such as Cut Sheets from the Manufacturers Web </a:t>
            </a:r>
            <a:r>
              <a:rPr lang="en-US" dirty="0" smtClean="0"/>
              <a:t>Site to assure qualification of Offer.</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9737209"/>
      </p:ext>
    </p:extLst>
  </p:cSld>
  <p:clrMapOvr>
    <a:masterClrMapping/>
  </p:clrMapOvr>
  <mc:AlternateContent xmlns:mc="http://schemas.openxmlformats.org/markup-compatibility/2006">
    <mc:Choice xmlns:p14="http://schemas.microsoft.com/office/powerpoint/2010/main" Requires="p14">
      <p:transition spd="slow" p14:dur="2000" advTm="59953"/>
    </mc:Choice>
    <mc:Fallback>
      <p:transition spd="slow" advTm="5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Confirm Specifications of Equipment Offer?</a:t>
            </a:r>
            <a:endParaRPr lang="en-US" dirty="0"/>
          </a:p>
        </p:txBody>
      </p:sp>
      <p:sp>
        <p:nvSpPr>
          <p:cNvPr id="3" name="Content Placeholder 2"/>
          <p:cNvSpPr>
            <a:spLocks noGrp="1"/>
          </p:cNvSpPr>
          <p:nvPr>
            <p:ph idx="1"/>
          </p:nvPr>
        </p:nvSpPr>
        <p:spPr/>
        <p:txBody>
          <a:bodyPr/>
          <a:lstStyle/>
          <a:p>
            <a:r>
              <a:rPr lang="en-US" dirty="0" smtClean="0"/>
              <a:t>Equipment may actually not meet specification, even though Supplier states it does</a:t>
            </a:r>
          </a:p>
          <a:p>
            <a:r>
              <a:rPr lang="en-US" dirty="0" smtClean="0"/>
              <a:t>Supplier can be misinformed</a:t>
            </a:r>
          </a:p>
          <a:p>
            <a:r>
              <a:rPr lang="en-US" dirty="0" smtClean="0"/>
              <a:t>Supplier can be misleading</a:t>
            </a:r>
          </a:p>
          <a:p>
            <a:r>
              <a:rPr lang="en-US" dirty="0" smtClean="0"/>
              <a:t>Supplier may not completely understand the specification</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23481696"/>
      </p:ext>
    </p:extLst>
  </p:cSld>
  <p:clrMapOvr>
    <a:masterClrMapping/>
  </p:clrMapOvr>
  <mc:AlternateContent xmlns:mc="http://schemas.openxmlformats.org/markup-compatibility/2006">
    <mc:Choice xmlns:p14="http://schemas.microsoft.com/office/powerpoint/2010/main" Requires="p14">
      <p:transition spd="slow" p14:dur="2000" advTm="73694"/>
    </mc:Choice>
    <mc:Fallback>
      <p:transition spd="slow" advTm="7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smtClean="0"/>
              <a:t>Case 1: Water Level Measurement Equipment</a:t>
            </a:r>
            <a:endParaRPr lang="en-US" dirty="0"/>
          </a:p>
        </p:txBody>
      </p:sp>
      <p:sp>
        <p:nvSpPr>
          <p:cNvPr id="3" name="Content Placeholder 2"/>
          <p:cNvSpPr>
            <a:spLocks noGrp="1"/>
          </p:cNvSpPr>
          <p:nvPr>
            <p:ph idx="1"/>
          </p:nvPr>
        </p:nvSpPr>
        <p:spPr>
          <a:xfrm>
            <a:off x="457200" y="2057400"/>
            <a:ext cx="8229600" cy="4419600"/>
          </a:xfrm>
        </p:spPr>
        <p:txBody>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2958250"/>
      </p:ext>
    </p:extLst>
  </p:cSld>
  <p:clrMapOvr>
    <a:masterClrMapping/>
  </p:clrMapOvr>
  <mc:AlternateContent xmlns:mc="http://schemas.openxmlformats.org/markup-compatibility/2006">
    <mc:Choice xmlns:p14="http://schemas.microsoft.com/office/powerpoint/2010/main" Requires="p14">
      <p:transition spd="slow" p14:dur="2000" advTm="33623"/>
    </mc:Choice>
    <mc:Fallback>
      <p:transition spd="slow" advTm="33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4">
                <a:lumMod val="40000"/>
                <a:lumOff val="60000"/>
              </a:schemeClr>
            </a:gs>
            <a:gs pos="100000">
              <a:schemeClr val="accent4">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844637" y="0"/>
            <a:ext cx="5299363" cy="6858000"/>
          </a:xfr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81400"/>
            <a:ext cx="3736508" cy="179705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4800" y="3581400"/>
            <a:ext cx="22860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ircular Arrow 7"/>
          <p:cNvSpPr/>
          <p:nvPr/>
        </p:nvSpPr>
        <p:spPr>
          <a:xfrm flipH="1">
            <a:off x="3200400" y="2743200"/>
            <a:ext cx="1371600" cy="15240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Oval 8"/>
          <p:cNvSpPr/>
          <p:nvPr/>
        </p:nvSpPr>
        <p:spPr>
          <a:xfrm>
            <a:off x="228600" y="4419600"/>
            <a:ext cx="2362200" cy="304800"/>
          </a:xfrm>
          <a:prstGeom prst="ellipse">
            <a:avLst/>
          </a:prstGeom>
          <a:noFill/>
          <a:ln>
            <a:solidFill>
              <a:srgbClr val="FF0000"/>
            </a:solid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3200"/>
          <a:stretch/>
        </p:blipFill>
        <p:spPr bwMode="auto">
          <a:xfrm>
            <a:off x="20595" y="1371601"/>
            <a:ext cx="3792113" cy="533400"/>
          </a:xfrm>
          <a:prstGeom prst="rect">
            <a:avLst/>
          </a:prstGeom>
          <a:solidFill>
            <a:schemeClr val="bg1"/>
          </a:solidFill>
          <a:ln>
            <a:noFill/>
          </a:ln>
          <a:effectLst/>
        </p:spPr>
      </p:pic>
      <p:sp>
        <p:nvSpPr>
          <p:cNvPr id="10" name="TextBox 9"/>
          <p:cNvSpPr txBox="1"/>
          <p:nvPr/>
        </p:nvSpPr>
        <p:spPr>
          <a:xfrm>
            <a:off x="685800" y="964512"/>
            <a:ext cx="2078902" cy="369332"/>
          </a:xfrm>
          <a:prstGeom prst="rect">
            <a:avLst/>
          </a:prstGeom>
          <a:noFill/>
        </p:spPr>
        <p:txBody>
          <a:bodyPr wrap="none" rtlCol="0">
            <a:spAutoFit/>
          </a:bodyPr>
          <a:lstStyle/>
          <a:p>
            <a:r>
              <a:rPr lang="en-US" dirty="0" smtClean="0">
                <a:solidFill>
                  <a:srgbClr val="FF0000"/>
                </a:solidFill>
              </a:rPr>
              <a:t>Tender Specification</a:t>
            </a:r>
            <a:endParaRPr lang="en-US" dirty="0">
              <a:solidFill>
                <a:srgbClr val="FF0000"/>
              </a:solidFill>
            </a:endParaRPr>
          </a:p>
        </p:txBody>
      </p:sp>
      <p:sp>
        <p:nvSpPr>
          <p:cNvPr id="13" name="TextBox 12"/>
          <p:cNvSpPr txBox="1"/>
          <p:nvPr/>
        </p:nvSpPr>
        <p:spPr>
          <a:xfrm>
            <a:off x="685800" y="3135868"/>
            <a:ext cx="2536335" cy="369332"/>
          </a:xfrm>
          <a:prstGeom prst="rect">
            <a:avLst/>
          </a:prstGeom>
          <a:noFill/>
        </p:spPr>
        <p:txBody>
          <a:bodyPr wrap="none" rtlCol="0">
            <a:spAutoFit/>
          </a:bodyPr>
          <a:lstStyle/>
          <a:p>
            <a:r>
              <a:rPr lang="en-US" dirty="0" smtClean="0">
                <a:solidFill>
                  <a:srgbClr val="FF0000"/>
                </a:solidFill>
              </a:rPr>
              <a:t>Equipment Specification</a:t>
            </a:r>
            <a:endParaRPr lang="en-US" dirty="0">
              <a:solidFill>
                <a:srgbClr val="FF0000"/>
              </a:solidFill>
            </a:endParaRPr>
          </a:p>
        </p:txBody>
      </p:sp>
      <p:sp>
        <p:nvSpPr>
          <p:cNvPr id="4" name="TextBox 3"/>
          <p:cNvSpPr txBox="1"/>
          <p:nvPr/>
        </p:nvSpPr>
        <p:spPr>
          <a:xfrm>
            <a:off x="5486400" y="804208"/>
            <a:ext cx="1210588" cy="1938992"/>
          </a:xfrm>
          <a:prstGeom prst="rect">
            <a:avLst/>
          </a:prstGeom>
          <a:noFill/>
        </p:spPr>
        <p:txBody>
          <a:bodyPr wrap="none" rtlCol="0">
            <a:spAutoFit/>
          </a:bodyPr>
          <a:lstStyle/>
          <a:p>
            <a:r>
              <a:rPr lang="en-US" sz="12000" dirty="0" smtClean="0">
                <a:solidFill>
                  <a:srgbClr val="FF0000"/>
                </a:solidFill>
              </a:rPr>
              <a:t>X</a:t>
            </a:r>
            <a:endParaRPr lang="en-US" sz="12000" dirty="0">
              <a:solidFill>
                <a:srgbClr val="FF0000"/>
              </a:solidFill>
            </a:endParaRPr>
          </a:p>
        </p:txBody>
      </p:sp>
      <p:sp>
        <p:nvSpPr>
          <p:cNvPr id="6" name="Cloud Callout 5"/>
          <p:cNvSpPr/>
          <p:nvPr/>
        </p:nvSpPr>
        <p:spPr>
          <a:xfrm>
            <a:off x="6858000" y="50092"/>
            <a:ext cx="2286000" cy="1723612"/>
          </a:xfrm>
          <a:prstGeom prst="cloud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Does Not Meet Specification</a:t>
            </a:r>
            <a:endParaRPr lang="en-US" dirty="0">
              <a:solidFill>
                <a:srgbClr val="FF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48639503"/>
      </p:ext>
    </p:extLst>
  </p:cSld>
  <p:clrMapOvr>
    <a:masterClrMapping/>
  </p:clrMapOvr>
  <mc:AlternateContent xmlns:mc="http://schemas.openxmlformats.org/markup-compatibility/2006">
    <mc:Choice xmlns:p14="http://schemas.microsoft.com/office/powerpoint/2010/main" Requires="p14">
      <p:transition spd="slow" p14:dur="2000" advTm="51240"/>
    </mc:Choice>
    <mc:Fallback>
      <p:transition spd="slow" advTm="5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10" grpId="0"/>
      <p:bldP spid="13" grpId="0"/>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4">
                <a:lumMod val="40000"/>
                <a:lumOff val="60000"/>
              </a:schemeClr>
            </a:gs>
            <a:gs pos="100000">
              <a:schemeClr val="accent4">
                <a:lumMod val="20000"/>
                <a:lumOff val="80000"/>
              </a:schemeClr>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Bid Evaluation Review Example</a:t>
            </a:r>
            <a:endParaRPr lang="en-US" dirty="0"/>
          </a:p>
        </p:txBody>
      </p:sp>
      <p:graphicFrame>
        <p:nvGraphicFramePr>
          <p:cNvPr id="2430" name="Content Placeholder 2429"/>
          <p:cNvGraphicFramePr>
            <a:graphicFrameLocks noGrp="1"/>
          </p:cNvGraphicFramePr>
          <p:nvPr>
            <p:ph idx="1"/>
            <p:extLst>
              <p:ext uri="{D42A27DB-BD31-4B8C-83A1-F6EECF244321}">
                <p14:modId xmlns:p14="http://schemas.microsoft.com/office/powerpoint/2010/main" val="4056849550"/>
              </p:ext>
            </p:extLst>
          </p:nvPr>
        </p:nvGraphicFramePr>
        <p:xfrm>
          <a:off x="76200" y="1567377"/>
          <a:ext cx="9067800" cy="3980917"/>
        </p:xfrm>
        <a:graphic>
          <a:graphicData uri="http://schemas.openxmlformats.org/drawingml/2006/table">
            <a:tbl>
              <a:tblPr>
                <a:tableStyleId>{5C22544A-7EE6-4342-B048-85BDC9FD1C3A}</a:tableStyleId>
              </a:tblPr>
              <a:tblGrid>
                <a:gridCol w="3603909"/>
                <a:gridCol w="2796891"/>
                <a:gridCol w="1399829"/>
                <a:gridCol w="1267171"/>
              </a:tblGrid>
              <a:tr h="19125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rPr>
                        <a:t>Technical Specification </a:t>
                      </a:r>
                      <a:endParaRPr lang="en-US" sz="1400" b="0" i="0" u="none" strike="noStrike" dirty="0" smtClean="0">
                        <a:solidFill>
                          <a:srgbClr val="000000"/>
                        </a:solidFill>
                        <a:effectLst/>
                        <a:latin typeface="Times New Roman"/>
                      </a:endParaRPr>
                    </a:p>
                  </a:txBody>
                  <a:tcPr marL="5169" marR="5169" marT="5169" marB="0" anchor="b"/>
                </a:tc>
                <a:tc>
                  <a:txBody>
                    <a:bodyPr/>
                    <a:lstStyle/>
                    <a:p>
                      <a:pPr algn="l" fontAlgn="b"/>
                      <a:endParaRPr lang="en-US" sz="1400" b="0" i="0" u="none" strike="noStrike">
                        <a:solidFill>
                          <a:srgbClr val="000000"/>
                        </a:solidFill>
                        <a:effectLst/>
                        <a:latin typeface="Calibri"/>
                      </a:endParaRPr>
                    </a:p>
                  </a:txBody>
                  <a:tcPr marL="5169" marR="5169" marT="5169" marB="0" anchor="b"/>
                </a:tc>
                <a:tc>
                  <a:txBody>
                    <a:bodyPr/>
                    <a:lstStyle/>
                    <a:p>
                      <a:pPr algn="l" fontAlgn="b"/>
                      <a:endParaRPr lang="en-US" sz="1400" b="0" i="0" u="none" strike="noStrike">
                        <a:solidFill>
                          <a:srgbClr val="000000"/>
                        </a:solidFill>
                        <a:effectLst/>
                        <a:latin typeface="Calibri"/>
                      </a:endParaRPr>
                    </a:p>
                  </a:txBody>
                  <a:tcPr marL="5169" marR="5169" marT="5169" marB="0" anchor="b"/>
                </a:tc>
                <a:tc>
                  <a:txBody>
                    <a:bodyPr/>
                    <a:lstStyle/>
                    <a:p>
                      <a:pPr algn="l" fontAlgn="b"/>
                      <a:endParaRPr lang="en-US" sz="1400" b="0" i="0" u="none" strike="noStrike">
                        <a:solidFill>
                          <a:srgbClr val="000000"/>
                        </a:solidFill>
                        <a:effectLst/>
                        <a:latin typeface="Calibri"/>
                      </a:endParaRPr>
                    </a:p>
                  </a:txBody>
                  <a:tcPr marL="5169" marR="5169" marT="5169" marB="0" anchor="b"/>
                </a:tc>
              </a:tr>
              <a:tr h="320477">
                <a:tc>
                  <a:txBody>
                    <a:bodyPr/>
                    <a:lstStyle/>
                    <a:p>
                      <a:pPr algn="l" fontAlgn="t"/>
                      <a:r>
                        <a:rPr lang="en-US" sz="1400" u="none" strike="noStrike" dirty="0">
                          <a:effectLst/>
                        </a:rPr>
                        <a:t>As per BD of RTDAS  clause 5 Technical </a:t>
                      </a:r>
                      <a:r>
                        <a:rPr lang="en-US" sz="1400" u="none" strike="noStrike" dirty="0" smtClean="0">
                          <a:effectLst/>
                        </a:rPr>
                        <a:t> Spec</a:t>
                      </a:r>
                      <a:endParaRPr lang="en-US" sz="1400" b="0" i="0" u="none" strike="noStrike" dirty="0">
                        <a:solidFill>
                          <a:srgbClr val="000000"/>
                        </a:solidFill>
                        <a:effectLst/>
                        <a:latin typeface="Times New Roman"/>
                      </a:endParaRPr>
                    </a:p>
                  </a:txBody>
                  <a:tcPr marL="5169" marR="5169" marT="5169" marB="0"/>
                </a:tc>
                <a:tc>
                  <a:txBody>
                    <a:bodyPr/>
                    <a:lstStyle/>
                    <a:p>
                      <a:pPr algn="l" fontAlgn="t"/>
                      <a:r>
                        <a:rPr lang="en-US" sz="1400" u="none" strike="noStrike">
                          <a:effectLst/>
                        </a:rPr>
                        <a:t>Bidder A</a:t>
                      </a:r>
                      <a:endParaRPr lang="en-US" sz="1400" b="0" i="0" u="none" strike="noStrike">
                        <a:solidFill>
                          <a:srgbClr val="000000"/>
                        </a:solidFill>
                        <a:effectLst/>
                        <a:latin typeface="Calibri"/>
                      </a:endParaRPr>
                    </a:p>
                  </a:txBody>
                  <a:tcPr marL="5169" marR="5169" marT="5169" marB="0"/>
                </a:tc>
                <a:tc>
                  <a:txBody>
                    <a:bodyPr/>
                    <a:lstStyle/>
                    <a:p>
                      <a:pPr algn="l" fontAlgn="t"/>
                      <a:r>
                        <a:rPr lang="en-US" sz="1400" u="none" strike="noStrike">
                          <a:effectLst/>
                        </a:rPr>
                        <a:t>Bidder B</a:t>
                      </a:r>
                      <a:endParaRPr lang="en-US" sz="1400" b="0" i="0" u="none" strike="noStrike">
                        <a:solidFill>
                          <a:srgbClr val="000000"/>
                        </a:solidFill>
                        <a:effectLst/>
                        <a:latin typeface="Calibri"/>
                      </a:endParaRPr>
                    </a:p>
                  </a:txBody>
                  <a:tcPr marL="5169" marR="5169" marT="5169" marB="0"/>
                </a:tc>
                <a:tc>
                  <a:txBody>
                    <a:bodyPr/>
                    <a:lstStyle/>
                    <a:p>
                      <a:pPr algn="l" fontAlgn="t"/>
                      <a:r>
                        <a:rPr lang="en-US" sz="1400" u="none" strike="noStrike">
                          <a:effectLst/>
                        </a:rPr>
                        <a:t>Bidder C</a:t>
                      </a:r>
                      <a:endParaRPr lang="en-US" sz="1400" b="0" i="0" u="none" strike="noStrike">
                        <a:solidFill>
                          <a:srgbClr val="000000"/>
                        </a:solidFill>
                        <a:effectLst/>
                        <a:latin typeface="Calibri"/>
                      </a:endParaRPr>
                    </a:p>
                  </a:txBody>
                  <a:tcPr marL="5169" marR="5169" marT="5169" marB="0"/>
                </a:tc>
              </a:tr>
              <a:tr h="435494">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169" marR="5169" marT="5169" marB="0" anchor="b"/>
                </a:tc>
                <a:tc>
                  <a:txBody>
                    <a:bodyPr/>
                    <a:lstStyle/>
                    <a:p>
                      <a:pPr algn="l" fontAlgn="t"/>
                      <a:r>
                        <a:rPr lang="en-US" sz="1400" u="none" strike="noStrike" dirty="0" smtClean="0">
                          <a:effectLst/>
                        </a:rPr>
                        <a:t>HS,</a:t>
                      </a:r>
                      <a:r>
                        <a:rPr lang="en-US" sz="1400" u="none" strike="noStrike" baseline="0" dirty="0" smtClean="0">
                          <a:effectLst/>
                        </a:rPr>
                        <a:t> </a:t>
                      </a:r>
                      <a:r>
                        <a:rPr lang="en-US" sz="1400" u="none" strike="noStrike" dirty="0" smtClean="0">
                          <a:effectLst/>
                        </a:rPr>
                        <a:t>HS- </a:t>
                      </a:r>
                      <a:r>
                        <a:rPr lang="en-US" sz="1400" u="none" strike="noStrike" dirty="0">
                          <a:effectLst/>
                        </a:rPr>
                        <a:t>40 </a:t>
                      </a:r>
                      <a:endParaRPr lang="en-US" sz="1400" b="1" i="0" u="none" strike="noStrike" dirty="0">
                        <a:solidFill>
                          <a:srgbClr val="000000"/>
                        </a:solidFill>
                        <a:effectLst/>
                        <a:latin typeface="Times New Roman"/>
                      </a:endParaRPr>
                    </a:p>
                  </a:txBody>
                  <a:tcPr marL="5169" marR="5169" marT="5169" marB="0"/>
                </a:tc>
                <a:tc>
                  <a:txBody>
                    <a:bodyPr/>
                    <a:lstStyle/>
                    <a:p>
                      <a:pPr algn="l" fontAlgn="t"/>
                      <a:r>
                        <a:rPr lang="en-US" sz="1400" u="none" strike="noStrike" dirty="0" smtClean="0">
                          <a:effectLst/>
                        </a:rPr>
                        <a:t>YSI</a:t>
                      </a:r>
                      <a:r>
                        <a:rPr lang="en-US" sz="1400" u="none" strike="noStrike" dirty="0">
                          <a:effectLst/>
                        </a:rPr>
                        <a:t>, </a:t>
                      </a:r>
                      <a:r>
                        <a:rPr lang="en-US" sz="1400" u="none" strike="noStrike" dirty="0" smtClean="0">
                          <a:effectLst/>
                        </a:rPr>
                        <a:t>H-3553</a:t>
                      </a:r>
                      <a:endParaRPr lang="en-US" sz="1400" b="1" i="0" u="none" strike="noStrike" dirty="0">
                        <a:solidFill>
                          <a:srgbClr val="000000"/>
                        </a:solidFill>
                        <a:effectLst/>
                        <a:latin typeface="Times New Roman"/>
                      </a:endParaRPr>
                    </a:p>
                  </a:txBody>
                  <a:tcPr marL="5169" marR="5169" marT="5169" marB="0"/>
                </a:tc>
                <a:tc>
                  <a:txBody>
                    <a:bodyPr/>
                    <a:lstStyle/>
                    <a:p>
                      <a:pPr algn="l" fontAlgn="t"/>
                      <a:r>
                        <a:rPr lang="en-US" sz="1400" u="none" strike="noStrike" dirty="0" err="1" smtClean="0">
                          <a:effectLst/>
                        </a:rPr>
                        <a:t>Sutron</a:t>
                      </a:r>
                      <a:r>
                        <a:rPr lang="en-US" sz="1400" u="none" strike="noStrike" dirty="0" smtClean="0">
                          <a:effectLst/>
                        </a:rPr>
                        <a:t>, </a:t>
                      </a:r>
                      <a:r>
                        <a:rPr lang="en-US" sz="1400" u="none" strike="noStrike" dirty="0" err="1" smtClean="0">
                          <a:effectLst/>
                        </a:rPr>
                        <a:t>Accubar</a:t>
                      </a:r>
                      <a:r>
                        <a:rPr lang="en-US" sz="1400" u="none" strike="noStrike" dirty="0" smtClean="0">
                          <a:effectLst/>
                        </a:rPr>
                        <a:t> </a:t>
                      </a:r>
                      <a:r>
                        <a:rPr lang="en-US" sz="1400" u="none" strike="noStrike" dirty="0">
                          <a:effectLst/>
                        </a:rPr>
                        <a:t>Part no. 56-0133-30-1</a:t>
                      </a:r>
                      <a:endParaRPr lang="en-US" sz="1400" b="1" i="0" u="none" strike="noStrike" dirty="0">
                        <a:solidFill>
                          <a:srgbClr val="000000"/>
                        </a:solidFill>
                        <a:effectLst/>
                        <a:latin typeface="Times New Roman"/>
                      </a:endParaRPr>
                    </a:p>
                  </a:txBody>
                  <a:tcPr marL="5169" marR="5169" marT="5169" marB="0"/>
                </a:tc>
              </a:tr>
              <a:tr h="600636">
                <a:tc>
                  <a:txBody>
                    <a:bodyPr/>
                    <a:lstStyle/>
                    <a:p>
                      <a:pPr algn="l" fontAlgn="t"/>
                      <a:r>
                        <a:rPr lang="en-US" sz="1400" u="none" strike="noStrike" dirty="0">
                          <a:effectLst/>
                        </a:rPr>
                        <a:t>Range of bubbler and pressure transducer shall be 30 psi. In the case that the range of water levels is greater than 20 m, an orifice manifold system with 5 m of orifice line overlap will be used to cover the entire range of water level with a single sensor . The manifold system does not need to be automated.</a:t>
                      </a:r>
                      <a:endParaRPr lang="en-US" sz="1400" b="0" i="0" u="none" strike="noStrike" dirty="0">
                        <a:solidFill>
                          <a:srgbClr val="000000"/>
                        </a:solidFill>
                        <a:effectLst/>
                        <a:latin typeface="Times New Roman"/>
                      </a:endParaRPr>
                    </a:p>
                  </a:txBody>
                  <a:tcPr marL="5169" marR="5169" marT="5169" marB="0"/>
                </a:tc>
                <a:tc>
                  <a:txBody>
                    <a:bodyPr/>
                    <a:lstStyle/>
                    <a:p>
                      <a:pPr algn="l" fontAlgn="t"/>
                      <a:r>
                        <a:rPr lang="en-US" sz="1400" u="none" strike="noStrike">
                          <a:effectLst/>
                        </a:rPr>
                        <a:t>&gt; 30 psi  As per brochure: operation : Upto 30 m of head with 200 m of river line ( orifice )and 300 m of river line (GCO)</a:t>
                      </a:r>
                      <a:endParaRPr lang="en-US" sz="1400" b="0" i="0" u="none" strike="noStrike">
                        <a:solidFill>
                          <a:srgbClr val="000000"/>
                        </a:solidFill>
                        <a:effectLst/>
                        <a:latin typeface="Times New Roman"/>
                      </a:endParaRPr>
                    </a:p>
                  </a:txBody>
                  <a:tcPr marL="5169" marR="5169" marT="5169" marB="0"/>
                </a:tc>
                <a:tc>
                  <a:txBody>
                    <a:bodyPr/>
                    <a:lstStyle/>
                    <a:p>
                      <a:pPr algn="l" fontAlgn="t"/>
                      <a:r>
                        <a:rPr lang="en-US" sz="1400" u="none" strike="noStrike" dirty="0">
                          <a:effectLst/>
                        </a:rPr>
                        <a:t>Custom calibration ranges available of bubbler and transducer shall be of 5-100 psi</a:t>
                      </a:r>
                      <a:endParaRPr lang="en-US" sz="1400" b="0" i="0" u="none" strike="noStrike" dirty="0">
                        <a:solidFill>
                          <a:srgbClr val="000000"/>
                        </a:solidFill>
                        <a:effectLst/>
                        <a:latin typeface="Times New Roman"/>
                      </a:endParaRPr>
                    </a:p>
                  </a:txBody>
                  <a:tcPr marL="5169" marR="5169" marT="5169" marB="0"/>
                </a:tc>
                <a:tc>
                  <a:txBody>
                    <a:bodyPr/>
                    <a:lstStyle/>
                    <a:p>
                      <a:pPr algn="l" fontAlgn="t"/>
                      <a:endParaRPr lang="en-US" sz="1400" b="0" i="0" u="none" strike="noStrike" dirty="0">
                        <a:solidFill>
                          <a:srgbClr val="FF0000"/>
                        </a:solidFill>
                        <a:effectLst/>
                        <a:latin typeface="+mn-lt"/>
                      </a:endParaRPr>
                    </a:p>
                  </a:txBody>
                  <a:tcPr marL="5169" marR="5169" marT="5169" marB="0"/>
                </a:tc>
              </a:tr>
              <a:tr h="217097">
                <a:tc>
                  <a:txBody>
                    <a:bodyPr/>
                    <a:lstStyle/>
                    <a:p>
                      <a:pPr algn="l" fontAlgn="t"/>
                      <a:r>
                        <a:rPr lang="en-US" sz="1400" u="none" strike="noStrike">
                          <a:effectLst/>
                        </a:rPr>
                        <a:t>Maintenance free operation (no desiccant replacement) for up to two years.</a:t>
                      </a:r>
                      <a:endParaRPr lang="en-US" sz="1400" b="0" i="0" u="none" strike="noStrike">
                        <a:solidFill>
                          <a:srgbClr val="000000"/>
                        </a:solidFill>
                        <a:effectLst/>
                        <a:latin typeface="Times New Roman"/>
                      </a:endParaRPr>
                    </a:p>
                  </a:txBody>
                  <a:tcPr marL="5169" marR="5169" marT="5169" marB="0"/>
                </a:tc>
                <a:tc>
                  <a:txBody>
                    <a:bodyPr/>
                    <a:lstStyle/>
                    <a:p>
                      <a:pPr algn="l" fontAlgn="t"/>
                      <a:endParaRPr lang="en-US" sz="1400" b="0" i="0" u="none" strike="noStrike" dirty="0">
                        <a:solidFill>
                          <a:srgbClr val="000000"/>
                        </a:solidFill>
                        <a:effectLst/>
                        <a:latin typeface="Times New Roman"/>
                      </a:endParaRPr>
                    </a:p>
                  </a:txBody>
                  <a:tcPr marL="5169" marR="5169" marT="5169" marB="0"/>
                </a:tc>
                <a:tc>
                  <a:txBody>
                    <a:bodyPr/>
                    <a:lstStyle/>
                    <a:p>
                      <a:pPr algn="l" fontAlgn="t"/>
                      <a:endParaRPr lang="en-US" sz="1400" b="0" i="0" u="none" strike="noStrike" dirty="0">
                        <a:solidFill>
                          <a:srgbClr val="FF0000"/>
                        </a:solidFill>
                        <a:effectLst/>
                        <a:latin typeface="Times New Roman"/>
                      </a:endParaRPr>
                    </a:p>
                  </a:txBody>
                  <a:tcPr marL="5169" marR="5169" marT="5169" marB="0"/>
                </a:tc>
                <a:tc>
                  <a:txBody>
                    <a:bodyPr/>
                    <a:lstStyle/>
                    <a:p>
                      <a:pPr algn="l" fontAlgn="t"/>
                      <a:endParaRPr lang="en-US" sz="1400" b="0" i="0" u="none" strike="noStrike" dirty="0">
                        <a:solidFill>
                          <a:srgbClr val="FF0000"/>
                        </a:solidFill>
                        <a:effectLst/>
                        <a:latin typeface="+mn-lt"/>
                      </a:endParaRPr>
                    </a:p>
                  </a:txBody>
                  <a:tcPr marL="5169" marR="5169" marT="5169" marB="0"/>
                </a:tc>
              </a:tr>
              <a:tr h="217097">
                <a:tc>
                  <a:txBody>
                    <a:bodyPr/>
                    <a:lstStyle/>
                    <a:p>
                      <a:pPr algn="l" fontAlgn="t"/>
                      <a:r>
                        <a:rPr lang="en-US" sz="1400" u="none" strike="noStrike">
                          <a:effectLst/>
                        </a:rPr>
                        <a:t>0.02% FSO or better</a:t>
                      </a:r>
                      <a:endParaRPr lang="en-US" sz="1400" b="0" i="0" u="none" strike="noStrike">
                        <a:solidFill>
                          <a:srgbClr val="000000"/>
                        </a:solidFill>
                        <a:effectLst/>
                        <a:latin typeface="Times New Roman"/>
                      </a:endParaRPr>
                    </a:p>
                  </a:txBody>
                  <a:tcPr marL="5169" marR="5169" marT="5169" marB="0"/>
                </a:tc>
                <a:tc>
                  <a:txBody>
                    <a:bodyPr/>
                    <a:lstStyle/>
                    <a:p>
                      <a:pPr algn="l" fontAlgn="t"/>
                      <a:r>
                        <a:rPr lang="en-US" sz="1400" u="none" strike="noStrike">
                          <a:effectLst/>
                        </a:rPr>
                        <a:t>Accuracy .02 % FSO </a:t>
                      </a:r>
                      <a:endParaRPr lang="en-US" sz="1400" b="0" i="0" u="none" strike="noStrike">
                        <a:solidFill>
                          <a:srgbClr val="000000"/>
                        </a:solidFill>
                        <a:effectLst/>
                        <a:latin typeface="Times New Roman"/>
                      </a:endParaRPr>
                    </a:p>
                  </a:txBody>
                  <a:tcPr marL="5169" marR="5169" marT="5169" marB="0"/>
                </a:tc>
                <a:tc>
                  <a:txBody>
                    <a:bodyPr/>
                    <a:lstStyle/>
                    <a:p>
                      <a:pPr algn="l" fontAlgn="t"/>
                      <a:r>
                        <a:rPr lang="en-US" sz="1400" u="none" strike="noStrike" dirty="0">
                          <a:effectLst/>
                        </a:rPr>
                        <a:t>less than or equal to 0.02 % FSO</a:t>
                      </a:r>
                      <a:endParaRPr lang="en-US" sz="1400" b="0" i="0" u="none" strike="noStrike" dirty="0">
                        <a:solidFill>
                          <a:srgbClr val="000000"/>
                        </a:solidFill>
                        <a:effectLst/>
                        <a:latin typeface="Times New Roman"/>
                      </a:endParaRPr>
                    </a:p>
                  </a:txBody>
                  <a:tcPr marL="5169" marR="5169" marT="5169" marB="0"/>
                </a:tc>
                <a:tc>
                  <a:txBody>
                    <a:bodyPr/>
                    <a:lstStyle/>
                    <a:p>
                      <a:pPr algn="l" fontAlgn="t"/>
                      <a:endParaRPr lang="en-US" sz="1400" b="0" i="0" u="none" strike="noStrike" dirty="0">
                        <a:solidFill>
                          <a:srgbClr val="FF0000"/>
                        </a:solidFill>
                        <a:effectLst/>
                        <a:latin typeface="+mn-lt"/>
                      </a:endParaRPr>
                    </a:p>
                  </a:txBody>
                  <a:tcPr marL="5169" marR="5169" marT="5169" marB="0"/>
                </a:tc>
              </a:tr>
              <a:tr h="434195">
                <a:tc>
                  <a:txBody>
                    <a:bodyPr/>
                    <a:lstStyle/>
                    <a:p>
                      <a:pPr algn="l" fontAlgn="t"/>
                      <a:r>
                        <a:rPr lang="en-US" sz="1400" u="none" strike="noStrike">
                          <a:effectLst/>
                        </a:rPr>
                        <a:t>Anodized pipe or similar material, orifice line and orifice cap will be supplied by the bidder</a:t>
                      </a:r>
                      <a:endParaRPr lang="en-US" sz="1400" b="0" i="0" u="none" strike="noStrike">
                        <a:solidFill>
                          <a:srgbClr val="000000"/>
                        </a:solidFill>
                        <a:effectLst/>
                        <a:latin typeface="Times New Roman"/>
                      </a:endParaRPr>
                    </a:p>
                  </a:txBody>
                  <a:tcPr marL="5169" marR="5169" marT="5169" marB="0"/>
                </a:tc>
                <a:tc>
                  <a:txBody>
                    <a:bodyPr/>
                    <a:lstStyle/>
                    <a:p>
                      <a:pPr algn="l" fontAlgn="t"/>
                      <a:r>
                        <a:rPr lang="en-US" sz="1400" u="none" strike="noStrike">
                          <a:effectLst/>
                        </a:rPr>
                        <a:t>Orifice line and cap will be supplied by Bidder</a:t>
                      </a:r>
                      <a:endParaRPr lang="en-US" sz="1400" b="0" i="0" u="none" strike="noStrike">
                        <a:solidFill>
                          <a:srgbClr val="000000"/>
                        </a:solidFill>
                        <a:effectLst/>
                        <a:latin typeface="Times New Roman"/>
                      </a:endParaRPr>
                    </a:p>
                  </a:txBody>
                  <a:tcPr marL="5169" marR="5169" marT="5169" marB="0"/>
                </a:tc>
                <a:tc>
                  <a:txBody>
                    <a:bodyPr/>
                    <a:lstStyle/>
                    <a:p>
                      <a:pPr algn="l" fontAlgn="t"/>
                      <a:r>
                        <a:rPr lang="en-US" sz="1400" u="none" strike="noStrike" dirty="0">
                          <a:effectLst/>
                        </a:rPr>
                        <a:t>complied</a:t>
                      </a:r>
                      <a:endParaRPr lang="en-US" sz="1400" b="0" i="0" u="none" strike="noStrike" dirty="0">
                        <a:solidFill>
                          <a:srgbClr val="000000"/>
                        </a:solidFill>
                        <a:effectLst/>
                        <a:latin typeface="Times New Roman"/>
                      </a:endParaRPr>
                    </a:p>
                  </a:txBody>
                  <a:tcPr marL="5169" marR="5169" marT="5169" marB="0"/>
                </a:tc>
                <a:tc>
                  <a:txBody>
                    <a:bodyPr/>
                    <a:lstStyle/>
                    <a:p>
                      <a:pPr algn="l" fontAlgn="t"/>
                      <a:endParaRPr lang="en-US" sz="1400" b="0" i="0" u="none" strike="noStrike" dirty="0">
                        <a:solidFill>
                          <a:srgbClr val="FF0000"/>
                        </a:solidFill>
                        <a:effectLst/>
                        <a:latin typeface="+mn-lt"/>
                      </a:endParaRPr>
                    </a:p>
                  </a:txBody>
                  <a:tcPr marL="5169" marR="5169" marT="5169" marB="0"/>
                </a:tc>
              </a:tr>
            </a:tbl>
          </a:graphicData>
        </a:graphic>
      </p:graphicFrame>
      <p:pic>
        <p:nvPicPr>
          <p:cNvPr id="2465" name="Picture 4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475" y="2882900"/>
            <a:ext cx="12795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6" name="Picture 4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4267200"/>
            <a:ext cx="731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 name="Picture 4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9075" y="4724400"/>
            <a:ext cx="8477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 name="Picture 4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9075" y="5197475"/>
            <a:ext cx="8477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1" name="Picture 4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270718"/>
            <a:ext cx="8477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8" name="Picture 4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4270717"/>
            <a:ext cx="15367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1" name="Oval 2430"/>
          <p:cNvSpPr/>
          <p:nvPr/>
        </p:nvSpPr>
        <p:spPr>
          <a:xfrm>
            <a:off x="7848600" y="4191000"/>
            <a:ext cx="990600" cy="441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6400800" y="4191000"/>
            <a:ext cx="1447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3505200" y="4191000"/>
            <a:ext cx="1295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848600" y="2819400"/>
            <a:ext cx="1295400" cy="428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7848600" y="5105400"/>
            <a:ext cx="990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7848600" y="4635842"/>
            <a:ext cx="990600" cy="469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own Arrow 5"/>
          <p:cNvSpPr/>
          <p:nvPr/>
        </p:nvSpPr>
        <p:spPr>
          <a:xfrm>
            <a:off x="3962400" y="1219200"/>
            <a:ext cx="190500" cy="457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6781800" y="1219200"/>
            <a:ext cx="190500" cy="457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8153400" y="1219200"/>
            <a:ext cx="190500" cy="457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24400" y="4168914"/>
            <a:ext cx="587020" cy="707886"/>
          </a:xfrm>
          <a:prstGeom prst="rect">
            <a:avLst/>
          </a:prstGeom>
          <a:noFill/>
        </p:spPr>
        <p:txBody>
          <a:bodyPr wrap="none" rtlCol="0">
            <a:spAutoFit/>
          </a:bodyPr>
          <a:lstStyle/>
          <a:p>
            <a:r>
              <a:rPr lang="en-US" sz="4000" dirty="0" smtClean="0">
                <a:solidFill>
                  <a:srgbClr val="00B050"/>
                </a:solidFill>
                <a:sym typeface="Wingdings"/>
              </a:rPr>
              <a:t></a:t>
            </a:r>
            <a:endParaRPr lang="en-US" sz="4000" dirty="0">
              <a:solidFill>
                <a:srgbClr val="00B050"/>
              </a:solidFill>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3548877"/>
      </p:ext>
    </p:extLst>
  </p:cSld>
  <p:clrMapOvr>
    <a:masterClrMapping/>
  </p:clrMapOvr>
  <mc:AlternateContent xmlns:mc="http://schemas.openxmlformats.org/markup-compatibility/2006">
    <mc:Choice xmlns:p14="http://schemas.microsoft.com/office/powerpoint/2010/main" Requires="p14">
      <p:transition spd="slow" p14:dur="2000" advTm="157830"/>
    </mc:Choice>
    <mc:Fallback>
      <p:transition spd="slow" advTm="157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1"/>
                                        </p:tgtEl>
                                        <p:attrNameLst>
                                          <p:attrName>style.visibility</p:attrName>
                                        </p:attrNameLst>
                                      </p:cBhvr>
                                      <p:to>
                                        <p:strVal val="visible"/>
                                      </p:to>
                                    </p:set>
                                    <p:animEffect transition="in" filter="fade">
                                      <p:cBhvr>
                                        <p:cTn id="16" dur="500"/>
                                        <p:tgtEl>
                                          <p:spTgt spid="4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68"/>
                                        </p:tgtEl>
                                        <p:attrNameLst>
                                          <p:attrName>style.visibility</p:attrName>
                                        </p:attrNameLst>
                                      </p:cBhvr>
                                      <p:to>
                                        <p:strVal val="visible"/>
                                      </p:to>
                                    </p:set>
                                    <p:animEffect transition="in" filter="fade">
                                      <p:cBhvr>
                                        <p:cTn id="36" dur="500"/>
                                        <p:tgtEl>
                                          <p:spTgt spid="246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65"/>
                                        </p:tgtEl>
                                        <p:attrNameLst>
                                          <p:attrName>style.visibility</p:attrName>
                                        </p:attrNameLst>
                                      </p:cBhvr>
                                      <p:to>
                                        <p:strVal val="visible"/>
                                      </p:to>
                                    </p:set>
                                    <p:animEffect transition="in" filter="fade">
                                      <p:cBhvr>
                                        <p:cTn id="46" dur="500"/>
                                        <p:tgtEl>
                                          <p:spTgt spid="246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466"/>
                                        </p:tgtEl>
                                        <p:attrNameLst>
                                          <p:attrName>style.visibility</p:attrName>
                                        </p:attrNameLst>
                                      </p:cBhvr>
                                      <p:to>
                                        <p:strVal val="visible"/>
                                      </p:to>
                                    </p:set>
                                    <p:animEffect transition="in" filter="fade">
                                      <p:cBhvr>
                                        <p:cTn id="61" dur="500"/>
                                        <p:tgtEl>
                                          <p:spTgt spid="24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431"/>
                                        </p:tgtEl>
                                        <p:attrNameLst>
                                          <p:attrName>style.visibility</p:attrName>
                                        </p:attrNameLst>
                                      </p:cBhvr>
                                      <p:to>
                                        <p:strVal val="visible"/>
                                      </p:to>
                                    </p:set>
                                    <p:animEffect transition="in" filter="wipe(down)">
                                      <p:cBhvr>
                                        <p:cTn id="66" dur="500"/>
                                        <p:tgtEl>
                                          <p:spTgt spid="24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67"/>
                                        </p:tgtEl>
                                        <p:attrNameLst>
                                          <p:attrName>style.visibility</p:attrName>
                                        </p:attrNameLst>
                                      </p:cBhvr>
                                      <p:to>
                                        <p:strVal val="visible"/>
                                      </p:to>
                                    </p:set>
                                    <p:animEffect transition="in" filter="fade">
                                      <p:cBhvr>
                                        <p:cTn id="71" dur="500"/>
                                        <p:tgtEl>
                                          <p:spTgt spid="246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30"/>
                                        </p:tgtEl>
                                        <p:attrNameLst>
                                          <p:attrName>style.visibility</p:attrName>
                                        </p:attrNameLst>
                                      </p:cBhvr>
                                      <p:to>
                                        <p:strVal val="visible"/>
                                      </p:to>
                                    </p:set>
                                    <p:animEffect transition="in" filter="fade">
                                      <p:cBhvr>
                                        <p:cTn id="81" dur="500"/>
                                        <p:tgtEl>
                                          <p:spTgt spid="43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down)">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12"/>
                </p:tgtEl>
              </p:cMediaNode>
            </p:audio>
          </p:childTnLst>
        </p:cTn>
      </p:par>
    </p:tnLst>
    <p:bldLst>
      <p:bldP spid="2431" grpId="0" animBg="1"/>
      <p:bldP spid="16" grpId="0" animBg="1"/>
      <p:bldP spid="17" grpId="0" animBg="1"/>
      <p:bldP spid="18" grpId="0" animBg="1"/>
      <p:bldP spid="19" grpId="0" animBg="1"/>
      <p:bldP spid="20" grpId="0" animBg="1"/>
      <p:bldP spid="6" grpId="0" animBg="1"/>
      <p:bldP spid="22" grpId="0" animBg="1"/>
      <p:bldP spid="2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76400"/>
            <a:ext cx="8991600" cy="3276600"/>
          </a:xfrm>
        </p:spPr>
        <p:txBody>
          <a:bodyPr>
            <a:noAutofit/>
          </a:bodyPr>
          <a:lstStyle/>
          <a:p>
            <a:pPr algn="ctr"/>
            <a:r>
              <a:rPr lang="en-US" sz="3600" dirty="0" smtClean="0"/>
              <a:t>Examples that refer to products are intended for illustrative purposes only, and do not imply an endorsement or recommendation of any particular product</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88459"/>
      </p:ext>
    </p:extLst>
  </p:cSld>
  <p:clrMapOvr>
    <a:masterClrMapping/>
  </p:clrMapOvr>
  <mc:AlternateContent xmlns:mc="http://schemas.openxmlformats.org/markup-compatibility/2006">
    <mc:Choice xmlns:p14="http://schemas.microsoft.com/office/powerpoint/2010/main" Requires="p14">
      <p:transition spd="slow" p14:dur="2000" advTm="12838"/>
    </mc:Choice>
    <mc:Fallback>
      <p:transition spd="slow" advTm="1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anim calcmode="lin" valueType="num">
                                      <p:cBhvr>
                                        <p:cTn id="10" dur="5000" fill="hold"/>
                                        <p:tgtEl>
                                          <p:spTgt spid="2"/>
                                        </p:tgtEl>
                                        <p:attrNameLst>
                                          <p:attrName>ppt_x</p:attrName>
                                        </p:attrNameLst>
                                      </p:cBhvr>
                                      <p:tavLst>
                                        <p:tav tm="0">
                                          <p:val>
                                            <p:strVal val="#ppt_x"/>
                                          </p:val>
                                        </p:tav>
                                        <p:tav tm="100000">
                                          <p:val>
                                            <p:strVal val="#ppt_x"/>
                                          </p:val>
                                        </p:tav>
                                      </p:tavLst>
                                    </p:anim>
                                    <p:anim calcmode="lin" valueType="num">
                                      <p:cBhvr>
                                        <p:cTn id="11"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2: Computer Server Hardware</a:t>
            </a:r>
            <a:endParaRPr lang="en-US" dirty="0"/>
          </a:p>
        </p:txBody>
      </p:sp>
      <p:sp>
        <p:nvSpPr>
          <p:cNvPr id="3" name="Content Placeholder 2"/>
          <p:cNvSpPr>
            <a:spLocks noGrp="1"/>
          </p:cNvSpPr>
          <p:nvPr>
            <p:ph idx="1"/>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3661317"/>
      </p:ext>
    </p:extLst>
  </p:cSld>
  <p:clrMapOvr>
    <a:masterClrMapping/>
  </p:clrMapOvr>
  <mc:AlternateContent xmlns:mc="http://schemas.openxmlformats.org/markup-compatibility/2006">
    <mc:Choice xmlns:p14="http://schemas.microsoft.com/office/powerpoint/2010/main" Requires="p14">
      <p:transition spd="slow" p14:dur="2000" advTm="12856"/>
    </mc:Choice>
    <mc:Fallback>
      <p:transition spd="slow" advTm="1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1134127"/>
              </p:ext>
            </p:extLst>
          </p:nvPr>
        </p:nvGraphicFramePr>
        <p:xfrm>
          <a:off x="0" y="1447800"/>
          <a:ext cx="9144000" cy="5958840"/>
        </p:xfrm>
        <a:graphic>
          <a:graphicData uri="http://schemas.openxmlformats.org/drawingml/2006/table">
            <a:tbl>
              <a:tblPr firstRow="1" bandRow="1">
                <a:tableStyleId>{5C22544A-7EE6-4342-B048-85BDC9FD1C3A}</a:tableStyleId>
              </a:tblPr>
              <a:tblGrid>
                <a:gridCol w="1676400"/>
                <a:gridCol w="7467600"/>
              </a:tblGrid>
              <a:tr h="457200">
                <a:tc>
                  <a:txBody>
                    <a:bodyPr/>
                    <a:lstStyle/>
                    <a:p>
                      <a:pPr marL="0" marR="0" algn="ctr">
                        <a:spcBef>
                          <a:spcPts val="0"/>
                        </a:spcBef>
                        <a:spcAft>
                          <a:spcPts val="0"/>
                        </a:spcAft>
                      </a:pPr>
                      <a:r>
                        <a:rPr lang="en-US" sz="1600" dirty="0">
                          <a:effectLst/>
                        </a:rPr>
                        <a:t>Item</a:t>
                      </a:r>
                      <a:endParaRPr lang="en-US" sz="1600" dirty="0">
                        <a:effectLst/>
                        <a:latin typeface="Times New Roman"/>
                        <a:ea typeface="Times New Roman"/>
                      </a:endParaRPr>
                    </a:p>
                  </a:txBody>
                  <a:tcPr marL="16567" marR="16567" marT="0" marB="0" anchor="ctr"/>
                </a:tc>
                <a:tc>
                  <a:txBody>
                    <a:bodyPr/>
                    <a:lstStyle/>
                    <a:p>
                      <a:pPr marL="0" marR="0" algn="ctr">
                        <a:spcBef>
                          <a:spcPts val="0"/>
                        </a:spcBef>
                        <a:spcAft>
                          <a:spcPts val="0"/>
                        </a:spcAft>
                      </a:pPr>
                      <a:r>
                        <a:rPr lang="en-US" sz="1600" dirty="0">
                          <a:effectLst/>
                        </a:rPr>
                        <a:t>Technical specifications</a:t>
                      </a:r>
                      <a:endParaRPr lang="en-US" sz="1600" dirty="0">
                        <a:effectLst/>
                        <a:latin typeface="Times New Roman"/>
                        <a:ea typeface="Times New Roman"/>
                      </a:endParaRPr>
                    </a:p>
                  </a:txBody>
                  <a:tcPr marL="16567" marR="16567" marT="0" marB="0" anchor="ctr"/>
                </a:tc>
              </a:tr>
              <a:tr h="4963160">
                <a:tc>
                  <a:txBody>
                    <a:bodyPr/>
                    <a:lstStyle/>
                    <a:p>
                      <a:pPr marL="0" marR="0" algn="l">
                        <a:spcBef>
                          <a:spcPts val="0"/>
                        </a:spcBef>
                        <a:spcAft>
                          <a:spcPts val="0"/>
                        </a:spcAft>
                      </a:pPr>
                      <a:r>
                        <a:rPr lang="en-US" sz="1600" dirty="0" smtClean="0">
                          <a:effectLst/>
                        </a:rPr>
                        <a:t>PC Specifications</a:t>
                      </a:r>
                      <a:endParaRPr lang="en-US" sz="1600" dirty="0">
                        <a:effectLst/>
                        <a:latin typeface="Times New Roman"/>
                        <a:ea typeface="Times New Roman"/>
                      </a:endParaRPr>
                    </a:p>
                  </a:txBody>
                  <a:tcPr marL="16567" marR="16567" marT="0" marB="0"/>
                </a:tc>
                <a:tc>
                  <a:txBody>
                    <a:bodyPr/>
                    <a:lstStyle/>
                    <a:p>
                      <a:pPr marL="342900" marR="88900" lvl="0" indent="-342900" algn="just">
                        <a:spcBef>
                          <a:spcPts val="0"/>
                        </a:spcBef>
                        <a:spcAft>
                          <a:spcPts val="600"/>
                        </a:spcAft>
                        <a:buFont typeface="Symbol"/>
                        <a:buChar char=""/>
                        <a:tabLst>
                          <a:tab pos="111125" algn="l"/>
                          <a:tab pos="4341495" algn="l"/>
                          <a:tab pos="148590" algn="l"/>
                          <a:tab pos="4341495" algn="l"/>
                        </a:tabLst>
                      </a:pPr>
                      <a:r>
                        <a:rPr lang="en-GB" sz="1600" dirty="0" smtClean="0">
                          <a:effectLst/>
                        </a:rPr>
                        <a:t>CPU and Memory - Pentium IV 3.0 GHz minimum or greater if required by Data Management Software</a:t>
                      </a:r>
                      <a:endParaRPr lang="en-US" sz="1600" dirty="0" smtClean="0">
                        <a:effectLst/>
                      </a:endParaRPr>
                    </a:p>
                    <a:p>
                      <a:pPr marL="342900" marR="88900" lvl="0" indent="-342900" algn="just">
                        <a:spcBef>
                          <a:spcPts val="0"/>
                        </a:spcBef>
                        <a:spcAft>
                          <a:spcPts val="600"/>
                        </a:spcAft>
                        <a:buFont typeface="Symbol"/>
                        <a:buChar char=""/>
                        <a:tabLst>
                          <a:tab pos="111125" algn="l"/>
                          <a:tab pos="4341495" algn="l"/>
                          <a:tab pos="148590" algn="l"/>
                          <a:tab pos="4341495" algn="l"/>
                        </a:tabLst>
                      </a:pPr>
                      <a:r>
                        <a:rPr lang="en-GB" sz="1600" dirty="0" smtClean="0">
                          <a:effectLst/>
                        </a:rPr>
                        <a:t>Memory – 4 GB or greater if required by Data Management Software. The RAM shall be provided that fully meets data collection and processing software requirements utilizing a maximum of half the RAM.  If the RAM needed to meet this specification requires a 64-bit processor then the software shall be compatible with a 64-bit processor.</a:t>
                      </a:r>
                      <a:endParaRPr lang="en-US" sz="1600" dirty="0" smtClean="0">
                        <a:effectLst/>
                      </a:endParaRPr>
                    </a:p>
                    <a:p>
                      <a:pPr marL="342900" marR="88900" lvl="0" indent="-342900" algn="just">
                        <a:spcBef>
                          <a:spcPts val="0"/>
                        </a:spcBef>
                        <a:spcAft>
                          <a:spcPts val="600"/>
                        </a:spcAft>
                        <a:buFont typeface="Symbol"/>
                        <a:buChar char=""/>
                        <a:tabLst>
                          <a:tab pos="1080135" algn="l"/>
                          <a:tab pos="132080" algn="l"/>
                          <a:tab pos="148590" algn="l"/>
                        </a:tabLst>
                      </a:pPr>
                      <a:r>
                        <a:rPr lang="en-GB" sz="1600" dirty="0" smtClean="0">
                          <a:effectLst/>
                        </a:rPr>
                        <a:t>Hard Disk - Hard disk size capable of storing 10 years’ worth of data in addition to all software components or 1 TB, whichever is greater.  Hard disk shall include at a minimum RAID 1 technology, which means the disk space will be effectively doubled.</a:t>
                      </a:r>
                      <a:endParaRPr lang="en-US" sz="1600" dirty="0" smtClean="0">
                        <a:effectLst/>
                      </a:endParaRPr>
                    </a:p>
                    <a:p>
                      <a:pPr marL="342900" marR="88900" lvl="0" indent="-342900" algn="just">
                        <a:spcBef>
                          <a:spcPts val="0"/>
                        </a:spcBef>
                        <a:spcAft>
                          <a:spcPts val="600"/>
                        </a:spcAft>
                        <a:buFont typeface="Symbol"/>
                        <a:buChar char=""/>
                        <a:tabLst>
                          <a:tab pos="1080135" algn="l"/>
                          <a:tab pos="132080" algn="l"/>
                          <a:tab pos="148590" algn="l"/>
                          <a:tab pos="4251325" algn="l"/>
                        </a:tabLst>
                      </a:pPr>
                      <a:r>
                        <a:rPr lang="en-GB" sz="1600" dirty="0" smtClean="0">
                          <a:effectLst/>
                        </a:rPr>
                        <a:t>Monitor - A minimum of three computer screens that can be used to display screens from data collection and data processing processes.  These screens will be a minimum of 21 inches and shall incorporate Flat Screen technology. Computer hardware will have the proper interface to use a minimum of four screens.</a:t>
                      </a:r>
                      <a:endParaRPr lang="en-US" sz="1600" dirty="0" smtClean="0">
                        <a:effectLst/>
                      </a:endParaRPr>
                    </a:p>
                    <a:p>
                      <a:pPr marL="342900" marR="88900" lvl="0" indent="-342900" algn="just">
                        <a:spcBef>
                          <a:spcPts val="0"/>
                        </a:spcBef>
                        <a:spcAft>
                          <a:spcPts val="600"/>
                        </a:spcAft>
                        <a:buFont typeface="Symbol"/>
                        <a:buChar char=""/>
                        <a:tabLst>
                          <a:tab pos="1080135" algn="l"/>
                          <a:tab pos="132080" algn="l"/>
                          <a:tab pos="148590" algn="l"/>
                        </a:tabLst>
                      </a:pPr>
                      <a:r>
                        <a:rPr lang="en-GB" sz="1600" dirty="0" smtClean="0">
                          <a:effectLst/>
                        </a:rPr>
                        <a:t>Computer Form Factor - Rack mount.  Please include computer rack with offer to house computer(s) data receivers, network devices as required by the DAS.  The rack space available shall be twice that which is actually required for the equipment that is being offered.</a:t>
                      </a:r>
                      <a:endParaRPr lang="en-US" sz="1600" dirty="0" smtClean="0">
                        <a:effectLst/>
                      </a:endParaRPr>
                    </a:p>
                    <a:p>
                      <a:pPr marL="342900" marR="88900" lvl="0" indent="-342900" algn="just">
                        <a:spcBef>
                          <a:spcPts val="0"/>
                        </a:spcBef>
                        <a:spcAft>
                          <a:spcPts val="600"/>
                        </a:spcAft>
                        <a:buFont typeface="Symbol"/>
                        <a:buChar char=""/>
                        <a:tabLst>
                          <a:tab pos="111125" algn="l"/>
                          <a:tab pos="4341495" algn="l"/>
                          <a:tab pos="148590" algn="l"/>
                          <a:tab pos="4341495" algn="l"/>
                        </a:tabLst>
                      </a:pPr>
                      <a:r>
                        <a:rPr lang="en-GB" sz="1600" dirty="0" smtClean="0">
                          <a:effectLst/>
                        </a:rPr>
                        <a:t>Operating systems - Windows Server 2008</a:t>
                      </a:r>
                      <a:endParaRPr lang="en-US" sz="1600" dirty="0">
                        <a:effectLst/>
                        <a:latin typeface="Arial"/>
                        <a:ea typeface="Times New Roman"/>
                        <a:cs typeface="Times New Roman"/>
                      </a:endParaRPr>
                    </a:p>
                  </a:txBody>
                  <a:tcPr marL="16567" marR="16567" marT="0" marB="0"/>
                </a:tc>
              </a:tr>
            </a:tbl>
          </a:graphicData>
        </a:graphic>
      </p:graphicFrame>
      <p:sp>
        <p:nvSpPr>
          <p:cNvPr id="3" name="Cloud Callout 2"/>
          <p:cNvSpPr/>
          <p:nvPr/>
        </p:nvSpPr>
        <p:spPr>
          <a:xfrm>
            <a:off x="2590800" y="3657600"/>
            <a:ext cx="2819400" cy="2133600"/>
          </a:xfrm>
          <a:prstGeom prst="cloud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Technical Specification Clearly States Rack Mount</a:t>
            </a:r>
            <a:endParaRPr lang="en-US" dirty="0">
              <a:solidFill>
                <a:srgbClr val="FF0000"/>
              </a:solidFill>
            </a:endParaRPr>
          </a:p>
        </p:txBody>
      </p:sp>
      <p:sp>
        <p:nvSpPr>
          <p:cNvPr id="5" name="Right Arrow 4"/>
          <p:cNvSpPr/>
          <p:nvPr/>
        </p:nvSpPr>
        <p:spPr>
          <a:xfrm>
            <a:off x="457200" y="6248400"/>
            <a:ext cx="10668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59256964"/>
      </p:ext>
    </p:extLst>
  </p:cSld>
  <p:clrMapOvr>
    <a:masterClrMapping/>
  </p:clrMapOvr>
  <mc:AlternateContent xmlns:mc="http://schemas.openxmlformats.org/markup-compatibility/2006">
    <mc:Choice xmlns:p14="http://schemas.microsoft.com/office/powerpoint/2010/main" Requires="p14">
      <p:transition spd="slow" p14:dur="2000" advTm="52295"/>
    </mc:Choice>
    <mc:Fallback>
      <p:transition spd="slow" advTm="5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16605553"/>
              </p:ext>
            </p:extLst>
          </p:nvPr>
        </p:nvGraphicFramePr>
        <p:xfrm>
          <a:off x="0" y="0"/>
          <a:ext cx="9143999" cy="6824630"/>
        </p:xfrm>
        <a:graphic>
          <a:graphicData uri="http://schemas.openxmlformats.org/drawingml/2006/table">
            <a:tbl>
              <a:tblPr firstRow="1" firstCol="1" bandRow="1">
                <a:tableStyleId>{5C22544A-7EE6-4342-B048-85BDC9FD1C3A}</a:tableStyleId>
              </a:tblPr>
              <a:tblGrid>
                <a:gridCol w="2010455"/>
                <a:gridCol w="2010455"/>
                <a:gridCol w="1646857"/>
                <a:gridCol w="1731116"/>
                <a:gridCol w="1745116"/>
              </a:tblGrid>
              <a:tr h="454310">
                <a:tc>
                  <a:txBody>
                    <a:bodyPr/>
                    <a:lstStyle/>
                    <a:p>
                      <a:pPr marL="0" marR="0" algn="just">
                        <a:spcBef>
                          <a:spcPts val="0"/>
                        </a:spcBef>
                        <a:spcAft>
                          <a:spcPts val="0"/>
                        </a:spcAft>
                      </a:pPr>
                      <a:r>
                        <a:rPr lang="en-US" sz="1100" dirty="0">
                          <a:effectLst/>
                        </a:rPr>
                        <a:t>Item</a:t>
                      </a:r>
                      <a:endParaRPr lang="en-US" sz="1100" dirty="0">
                        <a:effectLst/>
                        <a:latin typeface="Times New Roman"/>
                        <a:ea typeface="Times New Roman"/>
                        <a:cs typeface="Times New Roman"/>
                      </a:endParaRPr>
                    </a:p>
                  </a:txBody>
                  <a:tcPr marL="34520" marR="34520" marT="0" marB="0"/>
                </a:tc>
                <a:tc>
                  <a:txBody>
                    <a:bodyPr/>
                    <a:lstStyle/>
                    <a:p>
                      <a:pPr marL="0" marR="88900" indent="0" algn="l">
                        <a:spcBef>
                          <a:spcPts val="0"/>
                        </a:spcBef>
                        <a:spcAft>
                          <a:spcPts val="0"/>
                        </a:spcAft>
                        <a:tabLst>
                          <a:tab pos="111125" algn="l"/>
                          <a:tab pos="4341495" algn="l"/>
                        </a:tabLst>
                      </a:pPr>
                      <a:r>
                        <a:rPr lang="en-GB" sz="1100" dirty="0">
                          <a:effectLst/>
                        </a:rPr>
                        <a:t>Required </a:t>
                      </a:r>
                      <a:r>
                        <a:rPr lang="en-GB" sz="1100" dirty="0" smtClean="0">
                          <a:effectLst/>
                        </a:rPr>
                        <a:t>Tech. Spec. </a:t>
                      </a:r>
                      <a:r>
                        <a:rPr lang="en-GB" sz="1100" dirty="0">
                          <a:effectLst/>
                        </a:rPr>
                        <a:t>as per Bid Document</a:t>
                      </a:r>
                      <a:endParaRPr lang="en-US" sz="1100" dirty="0">
                        <a:effectLst/>
                        <a:latin typeface="Arial"/>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Firm A</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Firm B</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Firm C</a:t>
                      </a:r>
                      <a:endParaRPr lang="en-US" sz="1100" b="1" dirty="0">
                        <a:effectLst/>
                        <a:latin typeface="Times New Roman"/>
                        <a:ea typeface="Times New Roman"/>
                        <a:cs typeface="Times New Roman"/>
                      </a:endParaRPr>
                    </a:p>
                  </a:txBody>
                  <a:tcPr marL="34520" marR="34520" marT="0" marB="0"/>
                </a:tc>
              </a:tr>
              <a:tr h="688690">
                <a:tc>
                  <a:txBody>
                    <a:bodyPr/>
                    <a:lstStyle/>
                    <a:p>
                      <a:pPr marL="0" marR="0" algn="just">
                        <a:spcBef>
                          <a:spcPts val="0"/>
                        </a:spcBef>
                        <a:spcAft>
                          <a:spcPts val="0"/>
                        </a:spcAft>
                      </a:pPr>
                      <a:r>
                        <a:rPr lang="en-US" sz="1100" dirty="0">
                          <a:effectLst/>
                        </a:rPr>
                        <a:t>Data Management Computer and Software</a:t>
                      </a:r>
                      <a:endParaRPr lang="en-US" sz="1100" dirty="0">
                        <a:effectLst/>
                        <a:latin typeface="Times New Roman"/>
                        <a:ea typeface="Times New Roman"/>
                        <a:cs typeface="Times New Roman"/>
                      </a:endParaRPr>
                    </a:p>
                  </a:txBody>
                  <a:tcPr marL="34520" marR="34520" marT="0" marB="0"/>
                </a:tc>
                <a:tc>
                  <a:txBody>
                    <a:bodyPr/>
                    <a:lstStyle/>
                    <a:p>
                      <a:pPr marL="0" marR="88900" indent="0" algn="just">
                        <a:spcBef>
                          <a:spcPts val="0"/>
                        </a:spcBef>
                        <a:spcAft>
                          <a:spcPts val="0"/>
                        </a:spcAft>
                        <a:tabLst>
                          <a:tab pos="111125" algn="l"/>
                          <a:tab pos="4341495" algn="l"/>
                        </a:tabLst>
                      </a:pPr>
                      <a:r>
                        <a:rPr lang="en-GB" sz="1100" dirty="0">
                          <a:effectLst/>
                        </a:rPr>
                        <a:t> </a:t>
                      </a:r>
                      <a:endParaRPr lang="en-US" sz="1100" dirty="0">
                        <a:effectLst/>
                        <a:latin typeface="Arial"/>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HP</a:t>
                      </a:r>
                    </a:p>
                    <a:p>
                      <a:pPr marL="0" marR="0" algn="l">
                        <a:spcBef>
                          <a:spcPts val="0"/>
                        </a:spcBef>
                        <a:spcAft>
                          <a:spcPts val="0"/>
                        </a:spcAft>
                        <a:tabLst>
                          <a:tab pos="2286000" algn="l"/>
                        </a:tabLst>
                      </a:pPr>
                      <a:r>
                        <a:rPr lang="en-US" sz="1100" dirty="0">
                          <a:effectLst/>
                        </a:rPr>
                        <a:t>HP </a:t>
                      </a:r>
                      <a:r>
                        <a:rPr lang="en-US" sz="1100" dirty="0" err="1">
                          <a:effectLst/>
                        </a:rPr>
                        <a:t>probook</a:t>
                      </a:r>
                      <a:r>
                        <a:rPr lang="en-US" sz="1100" dirty="0">
                          <a:effectLst/>
                        </a:rPr>
                        <a:t> 6450b notebook</a:t>
                      </a:r>
                    </a:p>
                    <a:p>
                      <a:pPr marL="0" marR="0" algn="l">
                        <a:spcBef>
                          <a:spcPts val="0"/>
                        </a:spcBef>
                        <a:spcAft>
                          <a:spcPts val="0"/>
                        </a:spcAft>
                        <a:tabLst>
                          <a:tab pos="2286000" algn="l"/>
                        </a:tabLst>
                      </a:pPr>
                      <a:r>
                        <a:rPr lang="en-US" sz="1100" dirty="0">
                          <a:effectLst/>
                        </a:rPr>
                        <a:t>HP probook6550b notebook</a:t>
                      </a:r>
                    </a:p>
                    <a:p>
                      <a:pPr marL="0" marR="0" algn="just">
                        <a:spcBef>
                          <a:spcPts val="0"/>
                        </a:spcBef>
                        <a:spcAft>
                          <a:spcPts val="0"/>
                        </a:spcAft>
                        <a:tabLst>
                          <a:tab pos="2286000" algn="l"/>
                        </a:tabLst>
                      </a:pPr>
                      <a:r>
                        <a:rPr lang="en-US" sz="1100" dirty="0">
                          <a:effectLst/>
                        </a:rPr>
                        <a:t>CP – 811</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a:effectLst/>
                        </a:rPr>
                        <a:t>Aquarius Time Series Data Management Software, Aquarius Server</a:t>
                      </a:r>
                    </a:p>
                    <a:p>
                      <a:pPr marL="0" marR="0" algn="just">
                        <a:spcBef>
                          <a:spcPts val="0"/>
                        </a:spcBef>
                        <a:spcAft>
                          <a:spcPts val="0"/>
                        </a:spcAft>
                        <a:tabLst>
                          <a:tab pos="2286000" algn="l"/>
                        </a:tabLst>
                      </a:pPr>
                      <a:r>
                        <a:rPr lang="en-US" sz="1100">
                          <a:effectLst/>
                        </a:rPr>
                        <a:t>CP 535</a:t>
                      </a:r>
                      <a:endParaRPr lang="en-US" sz="1100" b="1">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HP (Computer)</a:t>
                      </a:r>
                      <a:endParaRPr lang="en-US" sz="1100" b="1" dirty="0">
                        <a:effectLst/>
                        <a:latin typeface="Times New Roman"/>
                        <a:ea typeface="Times New Roman"/>
                        <a:cs typeface="Times New Roman"/>
                      </a:endParaRPr>
                    </a:p>
                  </a:txBody>
                  <a:tcPr marL="34520" marR="34520" marT="0" marB="0"/>
                </a:tc>
              </a:tr>
              <a:tr h="1295400">
                <a:tc rowSpan="4">
                  <a:txBody>
                    <a:bodyPr/>
                    <a:lstStyle/>
                    <a:p>
                      <a:pPr marL="0" marR="0" algn="just">
                        <a:spcBef>
                          <a:spcPts val="0"/>
                        </a:spcBef>
                        <a:spcAft>
                          <a:spcPts val="0"/>
                        </a:spcAft>
                      </a:pPr>
                      <a:r>
                        <a:rPr lang="en-US" sz="1100" dirty="0">
                          <a:effectLst/>
                        </a:rPr>
                        <a:t>PC Specifications</a:t>
                      </a:r>
                      <a:endParaRPr lang="en-US" sz="1100" dirty="0">
                        <a:effectLst/>
                        <a:latin typeface="Times New Roman"/>
                        <a:ea typeface="Times New Roman"/>
                        <a:cs typeface="Times New Roman"/>
                      </a:endParaRPr>
                    </a:p>
                  </a:txBody>
                  <a:tcPr marL="34520" marR="34520" marT="0" marB="0" anchor="ctr"/>
                </a:tc>
                <a:tc>
                  <a:txBody>
                    <a:bodyPr/>
                    <a:lstStyle/>
                    <a:p>
                      <a:pPr marL="0" marR="88900" indent="0" algn="just">
                        <a:spcBef>
                          <a:spcPts val="0"/>
                        </a:spcBef>
                        <a:spcAft>
                          <a:spcPts val="0"/>
                        </a:spcAft>
                        <a:tabLst>
                          <a:tab pos="111125" algn="l"/>
                          <a:tab pos="4341495" algn="l"/>
                        </a:tabLst>
                      </a:pPr>
                      <a:r>
                        <a:rPr lang="en-GB" sz="1100" dirty="0">
                          <a:effectLst/>
                        </a:rPr>
                        <a:t>Hard Disk - Hard disk size capable of storing 10 years’ worth of data in addition to all software components or 1 TB, whichever is greater.  Hard disk shall include at a minimum RAID 1 technology, which means the disk space will be effectively doubled.</a:t>
                      </a:r>
                      <a:endParaRPr lang="en-US" sz="1100" dirty="0">
                        <a:effectLst/>
                        <a:latin typeface="Arial"/>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Yes</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Confirmed</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err="1">
                          <a:effectLst/>
                        </a:rPr>
                        <a:t>Upto</a:t>
                      </a:r>
                      <a:r>
                        <a:rPr lang="en-US" sz="1100" dirty="0">
                          <a:effectLst/>
                        </a:rPr>
                        <a:t> 28 TB internal storage</a:t>
                      </a:r>
                    </a:p>
                    <a:p>
                      <a:pPr marL="0" marR="0" algn="just">
                        <a:spcBef>
                          <a:spcPts val="0"/>
                        </a:spcBef>
                        <a:spcAft>
                          <a:spcPts val="0"/>
                        </a:spcAft>
                        <a:tabLst>
                          <a:tab pos="2286000" algn="l"/>
                        </a:tabLst>
                      </a:pPr>
                      <a:r>
                        <a:rPr lang="en-US" sz="1100" dirty="0">
                          <a:effectLst/>
                        </a:rPr>
                        <a:t> </a:t>
                      </a:r>
                    </a:p>
                    <a:p>
                      <a:pPr marL="0" marR="0" algn="just">
                        <a:spcBef>
                          <a:spcPts val="0"/>
                        </a:spcBef>
                        <a:spcAft>
                          <a:spcPts val="0"/>
                        </a:spcAft>
                        <a:tabLst>
                          <a:tab pos="2286000" algn="l"/>
                        </a:tabLst>
                      </a:pPr>
                      <a:r>
                        <a:rPr lang="en-US" sz="1100" dirty="0">
                          <a:effectLst/>
                        </a:rPr>
                        <a:t>Max Number of Hard Drives 25 and specifications given along</a:t>
                      </a:r>
                      <a:endParaRPr lang="en-US" sz="1100" b="1" dirty="0">
                        <a:effectLst/>
                        <a:latin typeface="Times New Roman"/>
                        <a:ea typeface="Times New Roman"/>
                        <a:cs typeface="Times New Roman"/>
                      </a:endParaRPr>
                    </a:p>
                  </a:txBody>
                  <a:tcPr marL="34520" marR="34520" marT="0" marB="0"/>
                </a:tc>
              </a:tr>
              <a:tr h="1600200">
                <a:tc vMerge="1">
                  <a:txBody>
                    <a:bodyPr/>
                    <a:lstStyle/>
                    <a:p>
                      <a:endParaRPr lang="en-US"/>
                    </a:p>
                  </a:txBody>
                  <a:tcPr/>
                </a:tc>
                <a:tc>
                  <a:txBody>
                    <a:bodyPr/>
                    <a:lstStyle/>
                    <a:p>
                      <a:pPr marL="0" marR="88900" indent="0" algn="just">
                        <a:spcBef>
                          <a:spcPts val="0"/>
                        </a:spcBef>
                        <a:spcAft>
                          <a:spcPts val="0"/>
                        </a:spcAft>
                        <a:tabLst>
                          <a:tab pos="111125" algn="l"/>
                          <a:tab pos="4341495" algn="l"/>
                        </a:tabLst>
                      </a:pPr>
                      <a:r>
                        <a:rPr lang="en-GB" sz="1100">
                          <a:effectLst/>
                        </a:rPr>
                        <a:t>Monitor - A minimum of three computer screens that can be used to display screens from data collection and data processing processes.  These screens will be a minimum of 21 inches and shall incorporate Flat Screen technology. Computer hardware will have the proper interface to use a minimum of four screens.</a:t>
                      </a:r>
                      <a:endParaRPr lang="en-US" sz="1100">
                        <a:effectLst/>
                        <a:latin typeface="Arial"/>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Yes</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Confirmed</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3 Monitor will be supplied with the server to display data collection and data processing process. The screen will be Flat Screen 21 inches. Server will have option to interface 4 screens</a:t>
                      </a:r>
                      <a:endParaRPr lang="en-US" sz="1100" b="1" dirty="0">
                        <a:effectLst/>
                        <a:latin typeface="Times New Roman"/>
                        <a:ea typeface="Times New Roman"/>
                        <a:cs typeface="Times New Roman"/>
                      </a:endParaRPr>
                    </a:p>
                  </a:txBody>
                  <a:tcPr marL="34520" marR="34520" marT="0" marB="0"/>
                </a:tc>
              </a:tr>
              <a:tr h="1447800">
                <a:tc vMerge="1">
                  <a:txBody>
                    <a:bodyPr/>
                    <a:lstStyle/>
                    <a:p>
                      <a:endParaRPr lang="en-US"/>
                    </a:p>
                  </a:txBody>
                  <a:tcPr/>
                </a:tc>
                <a:tc>
                  <a:txBody>
                    <a:bodyPr/>
                    <a:lstStyle/>
                    <a:p>
                      <a:pPr marL="0" marR="88900" indent="0" algn="just">
                        <a:spcBef>
                          <a:spcPts val="0"/>
                        </a:spcBef>
                        <a:spcAft>
                          <a:spcPts val="0"/>
                        </a:spcAft>
                        <a:tabLst>
                          <a:tab pos="111125" algn="l"/>
                          <a:tab pos="4341495" algn="l"/>
                        </a:tabLst>
                      </a:pPr>
                      <a:r>
                        <a:rPr lang="en-GB" sz="1100">
                          <a:effectLst/>
                        </a:rPr>
                        <a:t>Computer Form Factor - Rack mount.  Please include computer rack with offer to house computer(s) data receivers, network devices as required by the DAS.  The rack space available shall be twice that which is actually required for the equipment that is being offered.</a:t>
                      </a:r>
                      <a:endParaRPr lang="en-US" sz="1100">
                        <a:effectLst/>
                        <a:latin typeface="Arial"/>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Yes</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Confirmed</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A rack as per tender requirement will be supplied.</a:t>
                      </a:r>
                      <a:endParaRPr lang="en-US" sz="1100" b="1" dirty="0">
                        <a:effectLst/>
                        <a:latin typeface="Times New Roman"/>
                        <a:ea typeface="Times New Roman"/>
                        <a:cs typeface="Times New Roman"/>
                      </a:endParaRPr>
                    </a:p>
                  </a:txBody>
                  <a:tcPr marL="34520" marR="34520" marT="0" marB="0"/>
                </a:tc>
              </a:tr>
              <a:tr h="323995">
                <a:tc vMerge="1">
                  <a:txBody>
                    <a:bodyPr/>
                    <a:lstStyle/>
                    <a:p>
                      <a:endParaRPr lang="en-US"/>
                    </a:p>
                  </a:txBody>
                  <a:tcPr/>
                </a:tc>
                <a:tc>
                  <a:txBody>
                    <a:bodyPr/>
                    <a:lstStyle/>
                    <a:p>
                      <a:pPr marL="0" marR="88900" indent="0" algn="just">
                        <a:spcBef>
                          <a:spcPts val="0"/>
                        </a:spcBef>
                        <a:spcAft>
                          <a:spcPts val="0"/>
                        </a:spcAft>
                        <a:tabLst>
                          <a:tab pos="111125" algn="l"/>
                          <a:tab pos="4341495" algn="l"/>
                        </a:tabLst>
                      </a:pPr>
                      <a:r>
                        <a:rPr lang="en-US" sz="1100" dirty="0">
                          <a:effectLst/>
                        </a:rPr>
                        <a:t>Operating systems - Windows Server 2008</a:t>
                      </a:r>
                      <a:endParaRPr lang="en-US" sz="1100" dirty="0">
                        <a:effectLst/>
                        <a:latin typeface="Arial"/>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Yes</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Confirmed</a:t>
                      </a:r>
                      <a:endParaRPr lang="en-US" sz="1100" b="1" dirty="0">
                        <a:effectLst/>
                        <a:latin typeface="Times New Roman"/>
                        <a:ea typeface="Times New Roman"/>
                        <a:cs typeface="Times New Roman"/>
                      </a:endParaRPr>
                    </a:p>
                  </a:txBody>
                  <a:tcPr marL="34520" marR="34520" marT="0" marB="0"/>
                </a:tc>
                <a:tc>
                  <a:txBody>
                    <a:bodyPr/>
                    <a:lstStyle/>
                    <a:p>
                      <a:pPr marL="0" marR="0" algn="just">
                        <a:spcBef>
                          <a:spcPts val="0"/>
                        </a:spcBef>
                        <a:spcAft>
                          <a:spcPts val="0"/>
                        </a:spcAft>
                        <a:tabLst>
                          <a:tab pos="2286000" algn="l"/>
                        </a:tabLst>
                      </a:pPr>
                      <a:r>
                        <a:rPr lang="en-US" sz="1100" dirty="0">
                          <a:effectLst/>
                        </a:rPr>
                        <a:t>Server will be loaded with Windows server 2008.</a:t>
                      </a:r>
                      <a:endParaRPr lang="en-US" sz="1100" b="1" dirty="0">
                        <a:effectLst/>
                        <a:latin typeface="Times New Roman"/>
                        <a:ea typeface="Times New Roman"/>
                        <a:cs typeface="Times New Roman"/>
                      </a:endParaRPr>
                    </a:p>
                  </a:txBody>
                  <a:tcPr marL="34520" marR="34520" marT="0" marB="0"/>
                </a:tc>
              </a:tr>
            </a:tbl>
          </a:graphicData>
        </a:graphic>
      </p:graphicFrame>
      <p:sp>
        <p:nvSpPr>
          <p:cNvPr id="6" name="Oval 5"/>
          <p:cNvSpPr/>
          <p:nvPr/>
        </p:nvSpPr>
        <p:spPr>
          <a:xfrm>
            <a:off x="1752600" y="4572000"/>
            <a:ext cx="2209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4038600" y="457200"/>
            <a:ext cx="12954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a:off x="5638800" y="457200"/>
            <a:ext cx="17526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7391400" y="457200"/>
            <a:ext cx="17526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962400" y="4724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ounded Rectangle 1"/>
          <p:cNvSpPr/>
          <p:nvPr/>
        </p:nvSpPr>
        <p:spPr>
          <a:xfrm>
            <a:off x="2362200" y="2133600"/>
            <a:ext cx="2819400" cy="9906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Notebook Computer Specified, Supplier also States it is “rack mount”</a:t>
            </a:r>
            <a:endParaRPr lang="en-US" dirty="0">
              <a:solidFill>
                <a:srgbClr val="FF0000"/>
              </a:solidFill>
            </a:endParaRPr>
          </a:p>
        </p:txBody>
      </p:sp>
      <p:cxnSp>
        <p:nvCxnSpPr>
          <p:cNvPr id="4" name="Straight Arrow Connector 3"/>
          <p:cNvCxnSpPr>
            <a:stCxn id="2" idx="0"/>
          </p:cNvCxnSpPr>
          <p:nvPr/>
        </p:nvCxnSpPr>
        <p:spPr>
          <a:xfrm flipV="1">
            <a:off x="3771900" y="1447800"/>
            <a:ext cx="5715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200400" y="3124200"/>
            <a:ext cx="571500"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771900" y="3124200"/>
            <a:ext cx="38100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029200" y="3200400"/>
            <a:ext cx="2819400" cy="9906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This is software, not hardware</a:t>
            </a:r>
            <a:endParaRPr lang="en-US" dirty="0">
              <a:solidFill>
                <a:srgbClr val="FF0000"/>
              </a:solidFill>
            </a:endParaRPr>
          </a:p>
        </p:txBody>
      </p:sp>
      <p:cxnSp>
        <p:nvCxnSpPr>
          <p:cNvPr id="20" name="Straight Arrow Connector 19"/>
          <p:cNvCxnSpPr/>
          <p:nvPr/>
        </p:nvCxnSpPr>
        <p:spPr>
          <a:xfrm flipV="1">
            <a:off x="6515100" y="1447800"/>
            <a:ext cx="0" cy="1752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6857999" y="4572000"/>
            <a:ext cx="2257097" cy="9906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Non-responsive, no make/model</a:t>
            </a:r>
            <a:endParaRPr lang="en-US" dirty="0">
              <a:solidFill>
                <a:srgbClr val="FF0000"/>
              </a:solidFill>
            </a:endParaRPr>
          </a:p>
        </p:txBody>
      </p:sp>
      <p:cxnSp>
        <p:nvCxnSpPr>
          <p:cNvPr id="23" name="Straight Arrow Connector 22"/>
          <p:cNvCxnSpPr/>
          <p:nvPr/>
        </p:nvCxnSpPr>
        <p:spPr>
          <a:xfrm flipV="1">
            <a:off x="8001000" y="1447800"/>
            <a:ext cx="266700" cy="3124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62200" y="-1219200"/>
            <a:ext cx="4330147" cy="9325630"/>
          </a:xfrm>
          <a:prstGeom prst="rect">
            <a:avLst/>
          </a:prstGeom>
          <a:noFill/>
        </p:spPr>
        <p:txBody>
          <a:bodyPr wrap="square" rtlCol="0">
            <a:spAutoFit/>
          </a:bodyPr>
          <a:lstStyle/>
          <a:p>
            <a:r>
              <a:rPr lang="en-US" sz="60000" dirty="0" smtClean="0">
                <a:solidFill>
                  <a:srgbClr val="FF0000"/>
                </a:solidFill>
              </a:rPr>
              <a:t>X</a:t>
            </a:r>
            <a:endParaRPr lang="en-US" sz="60000" dirty="0">
              <a:solidFill>
                <a:srgbClr val="FF0000"/>
              </a:solidFill>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9398398"/>
      </p:ext>
    </p:extLst>
  </p:cSld>
  <p:clrMapOvr>
    <a:masterClrMapping/>
  </p:clrMapOvr>
  <mc:AlternateContent xmlns:mc="http://schemas.openxmlformats.org/markup-compatibility/2006">
    <mc:Choice xmlns:p14="http://schemas.microsoft.com/office/powerpoint/2010/main" Requires="p14">
      <p:transition spd="slow" p14:dur="2000" advTm="104364"/>
    </mc:Choice>
    <mc:Fallback>
      <p:transition spd="slow" advTm="10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11" grpId="0" animBg="1"/>
      <p:bldP spid="12" grpId="0" animBg="1"/>
      <p:bldP spid="10" grpId="0" animBg="1"/>
      <p:bldP spid="2" grpId="0" animBg="1"/>
      <p:bldP spid="19" grpId="0" animBg="1"/>
      <p:bldP spid="22"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Equipment Delivery &amp; Inspection</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8783871"/>
      </p:ext>
    </p:extLst>
  </p:cSld>
  <p:clrMapOvr>
    <a:masterClrMapping/>
  </p:clrMapOvr>
  <mc:AlternateContent xmlns:mc="http://schemas.openxmlformats.org/markup-compatibility/2006">
    <mc:Choice xmlns:p14="http://schemas.microsoft.com/office/powerpoint/2010/main" Requires="p14">
      <p:transition spd="slow" p14:dur="2000" advTm="10329"/>
    </mc:Choice>
    <mc:Fallback>
      <p:transition spd="slow" advTm="10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Record</a:t>
            </a:r>
            <a:endParaRPr lang="en-US" dirty="0"/>
          </a:p>
        </p:txBody>
      </p:sp>
      <p:sp>
        <p:nvSpPr>
          <p:cNvPr id="4" name="Content Placeholder 3"/>
          <p:cNvSpPr>
            <a:spLocks noGrp="1"/>
          </p:cNvSpPr>
          <p:nvPr>
            <p:ph idx="1"/>
          </p:nvPr>
        </p:nvSpPr>
        <p:spPr>
          <a:xfrm>
            <a:off x="457200" y="1600200"/>
            <a:ext cx="8229600" cy="2362200"/>
          </a:xfrm>
        </p:spPr>
        <p:txBody>
          <a:bodyPr>
            <a:normAutofit fontScale="77500" lnSpcReduction="20000"/>
          </a:bodyPr>
          <a:lstStyle/>
          <a:p>
            <a:r>
              <a:rPr lang="en-US" dirty="0" smtClean="0"/>
              <a:t>Record all materials delivered</a:t>
            </a:r>
          </a:p>
          <a:p>
            <a:pPr lvl="1"/>
            <a:r>
              <a:rPr lang="en-US" dirty="0"/>
              <a:t>Date of Delivery</a:t>
            </a:r>
          </a:p>
          <a:p>
            <a:pPr lvl="1"/>
            <a:r>
              <a:rPr lang="en-US" dirty="0" smtClean="0"/>
              <a:t>Type</a:t>
            </a:r>
          </a:p>
          <a:p>
            <a:pPr lvl="1"/>
            <a:r>
              <a:rPr lang="en-US" dirty="0" smtClean="0"/>
              <a:t>Make</a:t>
            </a:r>
          </a:p>
          <a:p>
            <a:pPr lvl="1"/>
            <a:r>
              <a:rPr lang="en-US" dirty="0" smtClean="0"/>
              <a:t>Model</a:t>
            </a:r>
          </a:p>
          <a:p>
            <a:pPr lvl="1"/>
            <a:r>
              <a:rPr lang="en-US" dirty="0" smtClean="0"/>
              <a:t>Serial Number</a:t>
            </a:r>
          </a:p>
          <a:p>
            <a:pPr lvl="1"/>
            <a:r>
              <a:rPr lang="en-US" dirty="0" smtClean="0"/>
              <a:t>Condition of Delivery</a:t>
            </a:r>
          </a:p>
          <a:p>
            <a:pPr lvl="1"/>
            <a:r>
              <a:rPr lang="en-US" dirty="0" smtClean="0"/>
              <a:t>Date of Acceptance</a:t>
            </a:r>
          </a:p>
          <a:p>
            <a:r>
              <a:rPr lang="en-US" dirty="0" smtClean="0"/>
              <a:t>Verify that all materials received is the same submitted on the bid</a:t>
            </a:r>
          </a:p>
        </p:txBody>
      </p:sp>
      <p:graphicFrame>
        <p:nvGraphicFramePr>
          <p:cNvPr id="5" name="Content Placeholder 3"/>
          <p:cNvGraphicFramePr>
            <a:graphicFrameLocks/>
          </p:cNvGraphicFramePr>
          <p:nvPr>
            <p:extLst>
              <p:ext uri="{D42A27DB-BD31-4B8C-83A1-F6EECF244321}">
                <p14:modId xmlns:p14="http://schemas.microsoft.com/office/powerpoint/2010/main" val="3046956985"/>
              </p:ext>
            </p:extLst>
          </p:nvPr>
        </p:nvGraphicFramePr>
        <p:xfrm>
          <a:off x="76200" y="4217670"/>
          <a:ext cx="8991600" cy="2106930"/>
        </p:xfrm>
        <a:graphic>
          <a:graphicData uri="http://schemas.openxmlformats.org/drawingml/2006/table">
            <a:tbl>
              <a:tblPr>
                <a:tableStyleId>{5C22544A-7EE6-4342-B048-85BDC9FD1C3A}</a:tableStyleId>
              </a:tblPr>
              <a:tblGrid>
                <a:gridCol w="850318"/>
                <a:gridCol w="2502482"/>
                <a:gridCol w="1600200"/>
                <a:gridCol w="1066800"/>
                <a:gridCol w="838200"/>
                <a:gridCol w="990600"/>
                <a:gridCol w="1143000"/>
              </a:tblGrid>
              <a:tr h="373380">
                <a:tc>
                  <a:txBody>
                    <a:bodyPr/>
                    <a:lstStyle/>
                    <a:p>
                      <a:pPr algn="ctr" fontAlgn="b"/>
                      <a:r>
                        <a:rPr lang="en-US" sz="1200" u="none" strike="noStrike" dirty="0">
                          <a:effectLst/>
                          <a:latin typeface="+mn-lt"/>
                        </a:rPr>
                        <a:t>Delivery Date</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latin typeface="+mn-lt"/>
                        </a:rPr>
                        <a:t>Type</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latin typeface="+mn-lt"/>
                        </a:rPr>
                        <a:t>Make</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latin typeface="+mn-lt"/>
                        </a:rPr>
                        <a:t>Model</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latin typeface="+mn-lt"/>
                        </a:rPr>
                        <a:t>Serial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latin typeface="+mn-lt"/>
                        </a:rPr>
                        <a:t>Condition</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latin typeface="+mn-lt"/>
                        </a:rPr>
                        <a:t>Acceptance Date</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u="none" strike="noStrike">
                          <a:effectLst/>
                          <a:latin typeface="+mn-lt"/>
                        </a:rPr>
                        <a:t>7/15/2012</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Bubbler</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err="1" smtClean="0">
                          <a:solidFill>
                            <a:srgbClr val="000000"/>
                          </a:solidFill>
                          <a:effectLst/>
                          <a:latin typeface="+mn-lt"/>
                        </a:rPr>
                        <a:t>Sutron</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56-0134</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14367</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u="none" strike="noStrike" dirty="0">
                          <a:effectLst/>
                          <a:latin typeface="+mn-lt"/>
                        </a:rPr>
                        <a:t>7/15/2012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Bubbler</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err="1" smtClean="0">
                          <a:solidFill>
                            <a:srgbClr val="000000"/>
                          </a:solidFill>
                          <a:effectLst/>
                          <a:latin typeface="+mn-lt"/>
                        </a:rPr>
                        <a:t>Sutron</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55-0134</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14368</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DOA</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b="0" i="0" u="none" strike="noStrike" dirty="0" smtClean="0">
                          <a:solidFill>
                            <a:srgbClr val="000000"/>
                          </a:solidFill>
                          <a:effectLst/>
                          <a:latin typeface="+mn-lt"/>
                        </a:rPr>
                        <a:t>7/15/2012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Rain Gauge</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Hydrological Services</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TB-3</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206788</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Damaged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b="0" i="0" u="none" strike="noStrike" dirty="0" smtClean="0">
                          <a:solidFill>
                            <a:srgbClr val="000000"/>
                          </a:solidFill>
                          <a:effectLst/>
                          <a:latin typeface="+mn-lt"/>
                        </a:rPr>
                        <a:t>7/15/2012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Rain Gauge</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Hydrological Services</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TB-3</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206789</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u="none" strike="noStrike" dirty="0">
                          <a:effectLst/>
                          <a:latin typeface="+mn-lt"/>
                        </a:rPr>
                        <a:t>7/15/2012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Data Logger</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Design Analysis</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H-5000</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7645</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b="0" i="0" u="none" strike="noStrike" dirty="0" smtClean="0">
                          <a:solidFill>
                            <a:srgbClr val="000000"/>
                          </a:solidFill>
                          <a:effectLst/>
                          <a:latin typeface="+mn-lt"/>
                        </a:rPr>
                        <a:t>7/17/12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Submersible Pressure Transducer</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err="1" smtClean="0">
                          <a:solidFill>
                            <a:srgbClr val="000000"/>
                          </a:solidFill>
                          <a:effectLst/>
                          <a:latin typeface="+mn-lt"/>
                        </a:rPr>
                        <a:t>Hach</a:t>
                      </a:r>
                      <a:r>
                        <a:rPr lang="en-US" sz="1200" b="0" i="0" u="none" strike="noStrike" dirty="0" smtClean="0">
                          <a:solidFill>
                            <a:srgbClr val="000000"/>
                          </a:solidFill>
                          <a:effectLst/>
                          <a:latin typeface="+mn-lt"/>
                        </a:rPr>
                        <a:t> </a:t>
                      </a:r>
                      <a:r>
                        <a:rPr lang="en-US" sz="1200" b="0" i="0" u="none" strike="noStrike" dirty="0" err="1" smtClean="0">
                          <a:solidFill>
                            <a:srgbClr val="000000"/>
                          </a:solidFill>
                          <a:effectLst/>
                          <a:latin typeface="+mn-lt"/>
                        </a:rPr>
                        <a:t>Hydromet</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err="1" smtClean="0">
                          <a:solidFill>
                            <a:srgbClr val="000000"/>
                          </a:solidFill>
                          <a:effectLst/>
                          <a:latin typeface="+mn-lt"/>
                        </a:rPr>
                        <a:t>ecoLog</a:t>
                      </a:r>
                      <a:r>
                        <a:rPr lang="en-US" sz="1200" b="0" i="0" u="none" strike="noStrike" dirty="0" smtClean="0">
                          <a:solidFill>
                            <a:srgbClr val="000000"/>
                          </a:solidFill>
                          <a:effectLst/>
                          <a:latin typeface="+mn-lt"/>
                        </a:rPr>
                        <a:t> 500</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31644</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u="none" strike="noStrike" dirty="0">
                          <a:effectLst/>
                          <a:latin typeface="+mn-lt"/>
                        </a:rPr>
                        <a:t>7/17/2012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Computer</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Dell</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Latitude D630</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1115321</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7/21/12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u="none" strike="noStrike" dirty="0">
                          <a:effectLst/>
                          <a:latin typeface="+mn-lt"/>
                        </a:rPr>
                        <a:t>7/18/2012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Solar</a:t>
                      </a:r>
                      <a:r>
                        <a:rPr lang="en-US" sz="1200" b="0" i="0" u="none" strike="noStrike" baseline="0" dirty="0" smtClean="0">
                          <a:solidFill>
                            <a:srgbClr val="000000"/>
                          </a:solidFill>
                          <a:effectLst/>
                          <a:latin typeface="+mn-lt"/>
                        </a:rPr>
                        <a:t> Panel</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BP</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SX330</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798743</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7/25/12</a:t>
                      </a:r>
                      <a:endParaRPr lang="en-US" sz="1200" b="0" i="0" u="none" strike="noStrike" dirty="0">
                        <a:solidFill>
                          <a:srgbClr val="000000"/>
                        </a:solidFill>
                        <a:effectLst/>
                        <a:latin typeface="+mn-lt"/>
                      </a:endParaRPr>
                    </a:p>
                  </a:txBody>
                  <a:tcPr marL="9525" marR="9525" marT="9525" marB="0" anchor="b"/>
                </a:tc>
              </a:tr>
              <a:tr h="190500">
                <a:tc>
                  <a:txBody>
                    <a:bodyPr/>
                    <a:lstStyle/>
                    <a:p>
                      <a:pPr algn="r" fontAlgn="b"/>
                      <a:r>
                        <a:rPr lang="en-US" sz="1200" b="0" i="0" u="none" strike="noStrike" dirty="0" smtClean="0">
                          <a:solidFill>
                            <a:srgbClr val="000000"/>
                          </a:solidFill>
                          <a:effectLst/>
                          <a:latin typeface="+mn-lt"/>
                        </a:rPr>
                        <a:t>7/18/12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smtClean="0">
                          <a:solidFill>
                            <a:srgbClr val="000000"/>
                          </a:solidFill>
                          <a:effectLst/>
                          <a:latin typeface="+mn-lt"/>
                        </a:rPr>
                        <a:t>Solar Regulator</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i="0" u="none" strike="noStrike" dirty="0" err="1" smtClean="0">
                          <a:solidFill>
                            <a:srgbClr val="000000"/>
                          </a:solidFill>
                          <a:effectLst/>
                          <a:latin typeface="+mn-lt"/>
                        </a:rPr>
                        <a:t>MorningStar</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SS-10</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34521</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Good</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b="0" i="0" u="none" strike="noStrike" dirty="0" smtClean="0">
                          <a:solidFill>
                            <a:srgbClr val="000000"/>
                          </a:solidFill>
                          <a:effectLst/>
                          <a:latin typeface="+mn-lt"/>
                        </a:rPr>
                        <a:t>7/25/12</a:t>
                      </a:r>
                      <a:endParaRPr lang="en-US" sz="1200" b="0" i="0" u="none" strike="noStrike" dirty="0">
                        <a:solidFill>
                          <a:srgbClr val="000000"/>
                        </a:solidFill>
                        <a:effectLst/>
                        <a:latin typeface="+mn-lt"/>
                      </a:endParaRPr>
                    </a:p>
                  </a:txBody>
                  <a:tcPr marL="9525" marR="9525" marT="9525" marB="0" anchor="b"/>
                </a:tc>
              </a:tr>
            </a:tbl>
          </a:graphicData>
        </a:graphic>
      </p:graphicFrame>
      <p:sp>
        <p:nvSpPr>
          <p:cNvPr id="2" name="Rounded Rectangle 1"/>
          <p:cNvSpPr/>
          <p:nvPr/>
        </p:nvSpPr>
        <p:spPr>
          <a:xfrm>
            <a:off x="76200" y="4114800"/>
            <a:ext cx="9144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14400" y="4114800"/>
            <a:ext cx="25146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352800" y="4125686"/>
            <a:ext cx="16764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53000" y="4136572"/>
            <a:ext cx="12192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0" y="4147458"/>
            <a:ext cx="8382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934200" y="4136572"/>
            <a:ext cx="9906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924800" y="4147458"/>
            <a:ext cx="1143000" cy="23622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14400" y="45339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14400" y="49530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914400" y="53340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14400" y="55245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14400" y="57150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59055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914400" y="6096000"/>
            <a:ext cx="2514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934200" y="4572000"/>
            <a:ext cx="990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934200" y="4762500"/>
            <a:ext cx="990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934200" y="4953000"/>
            <a:ext cx="990600" cy="266700"/>
          </a:xfrm>
          <a:prstGeom prst="roundRect">
            <a:avLst/>
          </a:prstGeom>
          <a:noFill/>
          <a:effectLst>
            <a:glow rad="635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99195248"/>
      </p:ext>
    </p:extLst>
  </p:cSld>
  <p:clrMapOvr>
    <a:masterClrMapping/>
  </p:clrMapOvr>
  <mc:AlternateContent xmlns:mc="http://schemas.openxmlformats.org/markup-compatibility/2006">
    <mc:Choice xmlns:p14="http://schemas.microsoft.com/office/powerpoint/2010/main" Requires="p14">
      <p:transition spd="slow" p14:dur="2000" advTm="61319"/>
    </mc:Choice>
    <mc:Fallback>
      <p:transition spd="slow" advTm="6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barn(inVertical)">
                                      <p:cBhvr>
                                        <p:cTn id="68"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
                                            <p:txEl>
                                              <p:pRg st="3" end="3"/>
                                            </p:txEl>
                                          </p:spTgt>
                                        </p:tgtEl>
                                        <p:attrNameLst>
                                          <p:attrName>style.visibility</p:attrName>
                                        </p:attrNameLst>
                                      </p:cBhvr>
                                      <p:to>
                                        <p:strVal val="visible"/>
                                      </p:to>
                                    </p:set>
                                    <p:animEffect transition="in" filter="fade">
                                      <p:cBhvr>
                                        <p:cTn id="73" dur="500"/>
                                        <p:tgtEl>
                                          <p:spTgt spid="4">
                                            <p:txEl>
                                              <p:pRg st="3" end="3"/>
                                            </p:txEl>
                                          </p:spTgt>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barn(inVertical)">
                                      <p:cBhvr>
                                        <p:cTn id="76"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
                                            <p:txEl>
                                              <p:pRg st="4" end="4"/>
                                            </p:txEl>
                                          </p:spTgt>
                                        </p:tgtEl>
                                        <p:attrNameLst>
                                          <p:attrName>style.visibility</p:attrName>
                                        </p:attrNameLst>
                                      </p:cBhvr>
                                      <p:to>
                                        <p:strVal val="visible"/>
                                      </p:to>
                                    </p:set>
                                    <p:animEffect transition="in" filter="fade">
                                      <p:cBhvr>
                                        <p:cTn id="81" dur="500"/>
                                        <p:tgtEl>
                                          <p:spTgt spid="4">
                                            <p:txEl>
                                              <p:pRg st="4" end="4"/>
                                            </p:txEl>
                                          </p:spTgt>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barn(inVertical)">
                                      <p:cBhvr>
                                        <p:cTn id="8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
                                            <p:txEl>
                                              <p:pRg st="5" end="5"/>
                                            </p:txEl>
                                          </p:spTgt>
                                        </p:tgtEl>
                                        <p:attrNameLst>
                                          <p:attrName>style.visibility</p:attrName>
                                        </p:attrNameLst>
                                      </p:cBhvr>
                                      <p:to>
                                        <p:strVal val="visible"/>
                                      </p:to>
                                    </p:set>
                                    <p:animEffect transition="in" filter="fade">
                                      <p:cBhvr>
                                        <p:cTn id="89" dur="500"/>
                                        <p:tgtEl>
                                          <p:spTgt spid="4">
                                            <p:txEl>
                                              <p:pRg st="5" end="5"/>
                                            </p:txEl>
                                          </p:spTgt>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Effect transition="in" filter="fade">
                                      <p:cBhvr>
                                        <p:cTn id="97" dur="500"/>
                                        <p:tgtEl>
                                          <p:spTgt spid="4">
                                            <p:txEl>
                                              <p:pRg st="6" end="6"/>
                                            </p:txEl>
                                          </p:spTgt>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barn(inVertical)">
                                      <p:cBhvr>
                                        <p:cTn id="10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barn(inVertical)">
                                      <p:cBhvr>
                                        <p:cTn id="10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barn(inVertical)">
                                      <p:cBhvr>
                                        <p:cTn id="11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arn(inVertical)">
                                      <p:cBhvr>
                                        <p:cTn id="115"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4">
                                            <p:txEl>
                                              <p:pRg st="7" end="7"/>
                                            </p:txEl>
                                          </p:spTgt>
                                        </p:tgtEl>
                                        <p:attrNameLst>
                                          <p:attrName>style.visibility</p:attrName>
                                        </p:attrNameLst>
                                      </p:cBhvr>
                                      <p:to>
                                        <p:strVal val="visible"/>
                                      </p:to>
                                    </p:set>
                                    <p:animEffect transition="in" filter="fade">
                                      <p:cBhvr>
                                        <p:cTn id="120" dur="500"/>
                                        <p:tgtEl>
                                          <p:spTgt spid="4">
                                            <p:txEl>
                                              <p:pRg st="7" end="7"/>
                                            </p:txEl>
                                          </p:spTgt>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4">
                                            <p:txEl>
                                              <p:pRg st="8" end="8"/>
                                            </p:txEl>
                                          </p:spTgt>
                                        </p:tgtEl>
                                        <p:attrNameLst>
                                          <p:attrName>style.visibility</p:attrName>
                                        </p:attrNameLst>
                                      </p:cBhvr>
                                      <p:to>
                                        <p:strVal val="visible"/>
                                      </p:to>
                                    </p:set>
                                    <p:animEffect transition="in" filter="fade">
                                      <p:cBhvr>
                                        <p:cTn id="128" dur="500"/>
                                        <p:tgtEl>
                                          <p:spTgt spid="4">
                                            <p:txEl>
                                              <p:pRg st="8" end="8"/>
                                            </p:txEl>
                                          </p:spTgt>
                                        </p:tgtEl>
                                      </p:cBhvr>
                                    </p:animEffect>
                                  </p:childTnLst>
                                </p:cTn>
                              </p:par>
                              <p:par>
                                <p:cTn id="129" presetID="9" presetClass="emph" presetSubtype="0" nodeType="withEffect">
                                  <p:stCondLst>
                                    <p:cond delay="0"/>
                                  </p:stCondLst>
                                  <p:childTnLst>
                                    <p:set>
                                      <p:cBhvr rctx="PPT">
                                        <p:cTn id="130" dur="indefinite"/>
                                        <p:tgtEl>
                                          <p:spTgt spid="4">
                                            <p:txEl>
                                              <p:pRg st="0" end="0"/>
                                            </p:txEl>
                                          </p:spTgt>
                                        </p:tgtEl>
                                        <p:attrNameLst>
                                          <p:attrName>style.opacity</p:attrName>
                                        </p:attrNameLst>
                                      </p:cBhvr>
                                      <p:to>
                                        <p:strVal val="0.5"/>
                                      </p:to>
                                    </p:set>
                                    <p:animEffect filter="image" prLst="opacity: 0.5">
                                      <p:cBhvr rctx="IE">
                                        <p:cTn id="131" dur="indefinite"/>
                                        <p:tgtEl>
                                          <p:spTgt spid="4">
                                            <p:txEl>
                                              <p:pRg st="0" end="0"/>
                                            </p:txEl>
                                          </p:spTgt>
                                        </p:tgtEl>
                                      </p:cBhvr>
                                    </p:animEffect>
                                  </p:childTnLst>
                                </p:cTn>
                              </p:par>
                              <p:par>
                                <p:cTn id="132" presetID="9" presetClass="emph" presetSubtype="0" nodeType="withEffect">
                                  <p:stCondLst>
                                    <p:cond delay="0"/>
                                  </p:stCondLst>
                                  <p:childTnLst>
                                    <p:set>
                                      <p:cBhvr rctx="PPT">
                                        <p:cTn id="133" dur="indefinite"/>
                                        <p:tgtEl>
                                          <p:spTgt spid="4">
                                            <p:txEl>
                                              <p:pRg st="1" end="1"/>
                                            </p:txEl>
                                          </p:spTgt>
                                        </p:tgtEl>
                                        <p:attrNameLst>
                                          <p:attrName>style.opacity</p:attrName>
                                        </p:attrNameLst>
                                      </p:cBhvr>
                                      <p:to>
                                        <p:strVal val="0.5"/>
                                      </p:to>
                                    </p:set>
                                    <p:animEffect filter="image" prLst="opacity: 0.5">
                                      <p:cBhvr rctx="IE">
                                        <p:cTn id="134" dur="indefinite"/>
                                        <p:tgtEl>
                                          <p:spTgt spid="4">
                                            <p:txEl>
                                              <p:pRg st="1" end="1"/>
                                            </p:txEl>
                                          </p:spTgt>
                                        </p:tgtEl>
                                      </p:cBhvr>
                                    </p:animEffect>
                                  </p:childTnLst>
                                </p:cTn>
                              </p:par>
                              <p:par>
                                <p:cTn id="135" presetID="9" presetClass="emph" presetSubtype="0" nodeType="withEffect">
                                  <p:stCondLst>
                                    <p:cond delay="0"/>
                                  </p:stCondLst>
                                  <p:childTnLst>
                                    <p:set>
                                      <p:cBhvr rctx="PPT">
                                        <p:cTn id="136" dur="indefinite"/>
                                        <p:tgtEl>
                                          <p:spTgt spid="4">
                                            <p:txEl>
                                              <p:pRg st="2" end="2"/>
                                            </p:txEl>
                                          </p:spTgt>
                                        </p:tgtEl>
                                        <p:attrNameLst>
                                          <p:attrName>style.opacity</p:attrName>
                                        </p:attrNameLst>
                                      </p:cBhvr>
                                      <p:to>
                                        <p:strVal val="0.5"/>
                                      </p:to>
                                    </p:set>
                                    <p:animEffect filter="image" prLst="opacity: 0.5">
                                      <p:cBhvr rctx="IE">
                                        <p:cTn id="137" dur="indefinite"/>
                                        <p:tgtEl>
                                          <p:spTgt spid="4">
                                            <p:txEl>
                                              <p:pRg st="2" end="2"/>
                                            </p:txEl>
                                          </p:spTgt>
                                        </p:tgtEl>
                                      </p:cBhvr>
                                    </p:animEffect>
                                  </p:childTnLst>
                                </p:cTn>
                              </p:par>
                              <p:par>
                                <p:cTn id="138" presetID="9" presetClass="emph" presetSubtype="0" nodeType="withEffect">
                                  <p:stCondLst>
                                    <p:cond delay="0"/>
                                  </p:stCondLst>
                                  <p:childTnLst>
                                    <p:set>
                                      <p:cBhvr rctx="PPT">
                                        <p:cTn id="139" dur="indefinite"/>
                                        <p:tgtEl>
                                          <p:spTgt spid="4">
                                            <p:txEl>
                                              <p:pRg st="3" end="3"/>
                                            </p:txEl>
                                          </p:spTgt>
                                        </p:tgtEl>
                                        <p:attrNameLst>
                                          <p:attrName>style.opacity</p:attrName>
                                        </p:attrNameLst>
                                      </p:cBhvr>
                                      <p:to>
                                        <p:strVal val="0.5"/>
                                      </p:to>
                                    </p:set>
                                    <p:animEffect filter="image" prLst="opacity: 0.5">
                                      <p:cBhvr rctx="IE">
                                        <p:cTn id="140" dur="indefinite"/>
                                        <p:tgtEl>
                                          <p:spTgt spid="4">
                                            <p:txEl>
                                              <p:pRg st="3" end="3"/>
                                            </p:txEl>
                                          </p:spTgt>
                                        </p:tgtEl>
                                      </p:cBhvr>
                                    </p:animEffect>
                                  </p:childTnLst>
                                </p:cTn>
                              </p:par>
                              <p:par>
                                <p:cTn id="141" presetID="9" presetClass="emph" presetSubtype="0" nodeType="withEffect">
                                  <p:stCondLst>
                                    <p:cond delay="0"/>
                                  </p:stCondLst>
                                  <p:childTnLst>
                                    <p:set>
                                      <p:cBhvr rctx="PPT">
                                        <p:cTn id="142" dur="indefinite"/>
                                        <p:tgtEl>
                                          <p:spTgt spid="4">
                                            <p:txEl>
                                              <p:pRg st="4" end="4"/>
                                            </p:txEl>
                                          </p:spTgt>
                                        </p:tgtEl>
                                        <p:attrNameLst>
                                          <p:attrName>style.opacity</p:attrName>
                                        </p:attrNameLst>
                                      </p:cBhvr>
                                      <p:to>
                                        <p:strVal val="0.5"/>
                                      </p:to>
                                    </p:set>
                                    <p:animEffect filter="image" prLst="opacity: 0.5">
                                      <p:cBhvr rctx="IE">
                                        <p:cTn id="143" dur="indefinite"/>
                                        <p:tgtEl>
                                          <p:spTgt spid="4">
                                            <p:txEl>
                                              <p:pRg st="4" end="4"/>
                                            </p:txEl>
                                          </p:spTgt>
                                        </p:tgtEl>
                                      </p:cBhvr>
                                    </p:animEffect>
                                  </p:childTnLst>
                                </p:cTn>
                              </p:par>
                              <p:par>
                                <p:cTn id="144" presetID="9" presetClass="emph" presetSubtype="0" nodeType="withEffect">
                                  <p:stCondLst>
                                    <p:cond delay="0"/>
                                  </p:stCondLst>
                                  <p:childTnLst>
                                    <p:set>
                                      <p:cBhvr rctx="PPT">
                                        <p:cTn id="145" dur="indefinite"/>
                                        <p:tgtEl>
                                          <p:spTgt spid="4">
                                            <p:txEl>
                                              <p:pRg st="5" end="5"/>
                                            </p:txEl>
                                          </p:spTgt>
                                        </p:tgtEl>
                                        <p:attrNameLst>
                                          <p:attrName>style.opacity</p:attrName>
                                        </p:attrNameLst>
                                      </p:cBhvr>
                                      <p:to>
                                        <p:strVal val="0.5"/>
                                      </p:to>
                                    </p:set>
                                    <p:animEffect filter="image" prLst="opacity: 0.5">
                                      <p:cBhvr rctx="IE">
                                        <p:cTn id="146" dur="indefinite"/>
                                        <p:tgtEl>
                                          <p:spTgt spid="4">
                                            <p:txEl>
                                              <p:pRg st="5" end="5"/>
                                            </p:txEl>
                                          </p:spTgt>
                                        </p:tgtEl>
                                      </p:cBhvr>
                                    </p:animEffect>
                                  </p:childTnLst>
                                </p:cTn>
                              </p:par>
                              <p:par>
                                <p:cTn id="147" presetID="9" presetClass="emph" presetSubtype="0" nodeType="withEffect">
                                  <p:stCondLst>
                                    <p:cond delay="0"/>
                                  </p:stCondLst>
                                  <p:childTnLst>
                                    <p:set>
                                      <p:cBhvr rctx="PPT">
                                        <p:cTn id="148" dur="indefinite"/>
                                        <p:tgtEl>
                                          <p:spTgt spid="4">
                                            <p:txEl>
                                              <p:pRg st="6" end="6"/>
                                            </p:txEl>
                                          </p:spTgt>
                                        </p:tgtEl>
                                        <p:attrNameLst>
                                          <p:attrName>style.opacity</p:attrName>
                                        </p:attrNameLst>
                                      </p:cBhvr>
                                      <p:to>
                                        <p:strVal val="0.5"/>
                                      </p:to>
                                    </p:set>
                                    <p:animEffect filter="image" prLst="opacity: 0.5">
                                      <p:cBhvr rctx="IE">
                                        <p:cTn id="149" dur="indefinite"/>
                                        <p:tgtEl>
                                          <p:spTgt spid="4">
                                            <p:txEl>
                                              <p:pRg st="6" end="6"/>
                                            </p:txEl>
                                          </p:spTgt>
                                        </p:tgtEl>
                                      </p:cBhvr>
                                    </p:animEffect>
                                  </p:childTnLst>
                                </p:cTn>
                              </p:par>
                              <p:par>
                                <p:cTn id="150" presetID="9" presetClass="emph" presetSubtype="0" nodeType="withEffect">
                                  <p:stCondLst>
                                    <p:cond delay="0"/>
                                  </p:stCondLst>
                                  <p:childTnLst>
                                    <p:set>
                                      <p:cBhvr rctx="PPT">
                                        <p:cTn id="151" dur="indefinite"/>
                                        <p:tgtEl>
                                          <p:spTgt spid="4">
                                            <p:txEl>
                                              <p:pRg st="7" end="7"/>
                                            </p:txEl>
                                          </p:spTgt>
                                        </p:tgtEl>
                                        <p:attrNameLst>
                                          <p:attrName>style.opacity</p:attrName>
                                        </p:attrNameLst>
                                      </p:cBhvr>
                                      <p:to>
                                        <p:strVal val="0.5"/>
                                      </p:to>
                                    </p:set>
                                    <p:animEffect filter="image" prLst="opacity: 0.5">
                                      <p:cBhvr rctx="IE">
                                        <p:cTn id="152" dur="indefinite"/>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3" fill="hold" display="0">
                  <p:stCondLst>
                    <p:cond delay="indefinite"/>
                  </p:stCondLst>
                  <p:endCondLst>
                    <p:cond evt="onStopAudio" delay="0">
                      <p:tgtEl>
                        <p:sldTgt/>
                      </p:tgtEl>
                    </p:cond>
                  </p:endCondLst>
                </p:cTn>
                <p:tgtEl>
                  <p:spTgt spid="22"/>
                </p:tgtEl>
              </p:cMediaNode>
            </p:audio>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a:t>
            </a:r>
            <a:endParaRPr lang="en-US" dirty="0"/>
          </a:p>
        </p:txBody>
      </p:sp>
      <p:sp>
        <p:nvSpPr>
          <p:cNvPr id="3" name="Content Placeholder 2"/>
          <p:cNvSpPr>
            <a:spLocks noGrp="1"/>
          </p:cNvSpPr>
          <p:nvPr>
            <p:ph idx="1"/>
          </p:nvPr>
        </p:nvSpPr>
        <p:spPr/>
        <p:txBody>
          <a:bodyPr/>
          <a:lstStyle/>
          <a:p>
            <a:r>
              <a:rPr lang="en-US" dirty="0" smtClean="0"/>
              <a:t>Verify that all materials delivered are what was ordered</a:t>
            </a:r>
          </a:p>
          <a:p>
            <a:pPr lvl="1"/>
            <a:r>
              <a:rPr lang="en-US" dirty="0" smtClean="0"/>
              <a:t>Compare Bid Documents to Record of Materials Delivered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6757674"/>
      </p:ext>
    </p:extLst>
  </p:cSld>
  <p:clrMapOvr>
    <a:masterClrMapping/>
  </p:clrMapOvr>
  <mc:AlternateContent xmlns:mc="http://schemas.openxmlformats.org/markup-compatibility/2006">
    <mc:Choice xmlns:p14="http://schemas.microsoft.com/office/powerpoint/2010/main" Requires="p14">
      <p:transition spd="slow" p14:dur="2000" advTm="31597"/>
    </mc:Choice>
    <mc:Fallback>
      <p:transition spd="slow" advTm="31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a:t>
            </a:r>
            <a:endParaRPr lang="en-US" dirty="0"/>
          </a:p>
        </p:txBody>
      </p:sp>
      <p:sp>
        <p:nvSpPr>
          <p:cNvPr id="3" name="Content Placeholder 2"/>
          <p:cNvSpPr>
            <a:spLocks noGrp="1"/>
          </p:cNvSpPr>
          <p:nvPr>
            <p:ph idx="1"/>
          </p:nvPr>
        </p:nvSpPr>
        <p:spPr/>
        <p:txBody>
          <a:bodyPr>
            <a:normAutofit/>
          </a:bodyPr>
          <a:lstStyle/>
          <a:p>
            <a:r>
              <a:rPr lang="en-US" dirty="0"/>
              <a:t>Enter all information in data base designed for maintenance of equipment and Asset Tracking</a:t>
            </a:r>
          </a:p>
          <a:p>
            <a:pPr lvl="1"/>
            <a:r>
              <a:rPr lang="en-US" dirty="0" err="1"/>
              <a:t>Vaisala</a:t>
            </a:r>
            <a:r>
              <a:rPr lang="en-US" dirty="0"/>
              <a:t> Met Man®</a:t>
            </a:r>
          </a:p>
          <a:p>
            <a:pPr lvl="1"/>
            <a:r>
              <a:rPr lang="en-US" dirty="0" err="1"/>
              <a:t>OneRain</a:t>
            </a:r>
            <a:r>
              <a:rPr lang="en-US" dirty="0"/>
              <a:t> Contrail® Inventory</a:t>
            </a:r>
          </a:p>
          <a:p>
            <a:pPr lvl="1"/>
            <a:r>
              <a:rPr lang="en-US" dirty="0" err="1"/>
              <a:t>Sutron</a:t>
            </a:r>
            <a:r>
              <a:rPr lang="en-US" dirty="0"/>
              <a:t> X-Connect®</a:t>
            </a:r>
          </a:p>
          <a:p>
            <a:pPr lvl="1"/>
            <a:r>
              <a:rPr lang="en-US" dirty="0"/>
              <a:t>User Written Data </a:t>
            </a:r>
            <a:r>
              <a:rPr lang="en-US" dirty="0" smtClean="0"/>
              <a:t>Base</a:t>
            </a:r>
          </a:p>
          <a:p>
            <a:r>
              <a:rPr lang="en-US" dirty="0" smtClean="0"/>
              <a:t>Database capabilities</a:t>
            </a:r>
          </a:p>
          <a:p>
            <a:pPr lvl="1"/>
            <a:r>
              <a:rPr lang="en-US" dirty="0" smtClean="0"/>
              <a:t>Location</a:t>
            </a:r>
          </a:p>
          <a:p>
            <a:pPr lvl="2"/>
            <a:r>
              <a:rPr lang="en-US" dirty="0" smtClean="0"/>
              <a:t>Site Number</a:t>
            </a:r>
          </a:p>
          <a:p>
            <a:pPr lvl="2"/>
            <a:r>
              <a:rPr lang="en-US" dirty="0" smtClean="0"/>
              <a:t>Warehouse</a:t>
            </a:r>
          </a:p>
          <a:p>
            <a:pPr lvl="2"/>
            <a:r>
              <a:rPr lang="en-US" dirty="0" smtClean="0"/>
              <a:t>Factory</a:t>
            </a:r>
            <a:endParaRPr lang="en-US" dirty="0" smtClean="0"/>
          </a:p>
          <a:p>
            <a:pPr lvl="1"/>
            <a:r>
              <a:rPr lang="en-US" dirty="0" smtClean="0"/>
              <a:t>Maintenance </a:t>
            </a:r>
            <a:r>
              <a:rPr lang="en-US" dirty="0" smtClean="0"/>
              <a:t>tracking</a:t>
            </a:r>
            <a:endParaRPr lang="en-US"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3864725"/>
      </p:ext>
    </p:extLst>
  </p:cSld>
  <p:clrMapOvr>
    <a:masterClrMapping/>
  </p:clrMapOvr>
  <mc:AlternateContent xmlns:mc="http://schemas.openxmlformats.org/markup-compatibility/2006">
    <mc:Choice xmlns:p14="http://schemas.microsoft.com/office/powerpoint/2010/main" Requires="p14">
      <p:transition spd="slow" p14:dur="2000" advTm="79635"/>
    </mc:Choice>
    <mc:Fallback>
      <p:transition spd="slow" advTm="79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2"/>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2"/>
                                      </p:to>
                                    </p:animClr>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Inspection</a:t>
            </a:r>
            <a:endParaRPr lang="en-US" dirty="0"/>
          </a:p>
        </p:txBody>
      </p:sp>
      <p:sp>
        <p:nvSpPr>
          <p:cNvPr id="3" name="Content Placeholder 2"/>
          <p:cNvSpPr>
            <a:spLocks noGrp="1"/>
          </p:cNvSpPr>
          <p:nvPr>
            <p:ph idx="1"/>
          </p:nvPr>
        </p:nvSpPr>
        <p:spPr/>
        <p:txBody>
          <a:bodyPr/>
          <a:lstStyle/>
          <a:p>
            <a:r>
              <a:rPr lang="en-US" dirty="0" smtClean="0"/>
              <a:t>Data Logger</a:t>
            </a:r>
          </a:p>
          <a:p>
            <a:r>
              <a:rPr lang="en-US" dirty="0" smtClean="0"/>
              <a:t>Sensor</a:t>
            </a:r>
          </a:p>
          <a:p>
            <a:r>
              <a:rPr lang="en-US" dirty="0" smtClean="0"/>
              <a:t>Solar Panels</a:t>
            </a:r>
          </a:p>
          <a:p>
            <a:r>
              <a:rPr lang="en-US" dirty="0" smtClean="0"/>
              <a:t>Solar Charger</a:t>
            </a:r>
          </a:p>
          <a:p>
            <a:r>
              <a:rPr lang="en-US" dirty="0" smtClean="0"/>
              <a:t>Enclosure</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5363004"/>
      </p:ext>
    </p:extLst>
  </p:cSld>
  <p:clrMapOvr>
    <a:masterClrMapping/>
  </p:clrMapOvr>
  <mc:AlternateContent xmlns:mc="http://schemas.openxmlformats.org/markup-compatibility/2006">
    <mc:Choice xmlns:p14="http://schemas.microsoft.com/office/powerpoint/2010/main" Requires="p14">
      <p:transition spd="slow" p14:dur="2000" advTm="37205"/>
    </mc:Choice>
    <mc:Fallback>
      <p:transition spd="slow" advTm="3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Model </a:t>
            </a:r>
            <a:r>
              <a:rPr lang="en-US" dirty="0" smtClean="0"/>
              <a:t>Inspection (Physical Inspection)</a:t>
            </a:r>
            <a:endParaRPr lang="en-US" dirty="0"/>
          </a:p>
        </p:txBody>
      </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48167" y="1692275"/>
            <a:ext cx="4347633" cy="3260725"/>
          </a:xfrm>
        </p:spPr>
      </p:pic>
      <p:sp>
        <p:nvSpPr>
          <p:cNvPr id="5" name="Content Placeholder 4"/>
          <p:cNvSpPr>
            <a:spLocks noGrp="1"/>
          </p:cNvSpPr>
          <p:nvPr>
            <p:ph sz="half" idx="2"/>
          </p:nvPr>
        </p:nvSpPr>
        <p:spPr/>
        <p:txBody>
          <a:bodyPr/>
          <a:lstStyle/>
          <a:p>
            <a:r>
              <a:rPr lang="en-US" dirty="0" smtClean="0"/>
              <a:t>Supplier presents equipment for inspection</a:t>
            </a:r>
          </a:p>
          <a:p>
            <a:r>
              <a:rPr lang="en-US" dirty="0" smtClean="0"/>
              <a:t>One of each piece of equipment displayed for inspection</a:t>
            </a:r>
          </a:p>
          <a:p>
            <a:r>
              <a:rPr lang="en-US" dirty="0" smtClean="0"/>
              <a:t>Make/Model number confirmed to match offer</a:t>
            </a: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0755111"/>
      </p:ext>
    </p:extLst>
  </p:cSld>
  <p:clrMapOvr>
    <a:masterClrMapping/>
  </p:clrMapOvr>
  <mc:AlternateContent xmlns:mc="http://schemas.openxmlformats.org/markup-compatibility/2006">
    <mc:Choice xmlns:p14="http://schemas.microsoft.com/office/powerpoint/2010/main" Requires="p14">
      <p:transition spd="slow" p14:dur="2000" advTm="37109"/>
    </mc:Choice>
    <mc:Fallback>
      <p:transition spd="slow" advTm="3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Material Inspection</a:t>
            </a:r>
            <a:endParaRPr lang="en-US" dirty="0"/>
          </a:p>
        </p:txBody>
      </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723900" y="1752600"/>
            <a:ext cx="3486150" cy="4648200"/>
          </a:xfrm>
        </p:spPr>
      </p:pic>
      <p:sp>
        <p:nvSpPr>
          <p:cNvPr id="5" name="Content Placeholder 4"/>
          <p:cNvSpPr>
            <a:spLocks noGrp="1"/>
          </p:cNvSpPr>
          <p:nvPr>
            <p:ph sz="half" idx="2"/>
          </p:nvPr>
        </p:nvSpPr>
        <p:spPr/>
        <p:txBody>
          <a:bodyPr/>
          <a:lstStyle/>
          <a:p>
            <a:r>
              <a:rPr lang="en-US" dirty="0" smtClean="0"/>
              <a:t>In depth inspection to make sure material meets specification</a:t>
            </a:r>
          </a:p>
          <a:p>
            <a:r>
              <a:rPr lang="en-US" dirty="0" smtClean="0"/>
              <a:t>Equipment that is found not to meet specification at this phase is required to be replaced by the supplier at no cost to the purchaser</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4307927"/>
      </p:ext>
    </p:extLst>
  </p:cSld>
  <p:clrMapOvr>
    <a:masterClrMapping/>
  </p:clrMapOvr>
  <mc:AlternateContent xmlns:mc="http://schemas.openxmlformats.org/markup-compatibility/2006">
    <mc:Choice xmlns:p14="http://schemas.microsoft.com/office/powerpoint/2010/main" Requires="p14">
      <p:transition spd="slow" p14:dur="2000" advTm="44195"/>
    </mc:Choice>
    <mc:Fallback>
      <p:transition spd="slow" advTm="4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Items Covered In Module 6</a:t>
            </a:r>
            <a:endParaRPr lang="en-US" dirty="0"/>
          </a:p>
        </p:txBody>
      </p:sp>
      <p:sp>
        <p:nvSpPr>
          <p:cNvPr id="3" name="Content Placeholder 2"/>
          <p:cNvSpPr>
            <a:spLocks noGrp="1"/>
          </p:cNvSpPr>
          <p:nvPr>
            <p:ph idx="1"/>
          </p:nvPr>
        </p:nvSpPr>
        <p:spPr/>
        <p:txBody>
          <a:bodyPr/>
          <a:lstStyle/>
          <a:p>
            <a:r>
              <a:rPr lang="en-US" dirty="0" smtClean="0"/>
              <a:t>Pre-Bid Period</a:t>
            </a:r>
          </a:p>
          <a:p>
            <a:r>
              <a:rPr lang="en-US" dirty="0" smtClean="0"/>
              <a:t>Bid Evaluation</a:t>
            </a:r>
          </a:p>
          <a:p>
            <a:r>
              <a:rPr lang="en-US" dirty="0" smtClean="0"/>
              <a:t>Inspection and Testing</a:t>
            </a:r>
          </a:p>
          <a:p>
            <a:r>
              <a:rPr lang="en-US" dirty="0" smtClean="0"/>
              <a:t>Commissioning</a:t>
            </a: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11982864"/>
      </p:ext>
    </p:extLst>
  </p:cSld>
  <p:clrMapOvr>
    <a:masterClrMapping/>
  </p:clrMapOvr>
  <mc:AlternateContent xmlns:mc="http://schemas.openxmlformats.org/markup-compatibility/2006">
    <mc:Choice xmlns:p14="http://schemas.microsoft.com/office/powerpoint/2010/main" Requires="p14">
      <p:transition spd="slow" p14:dur="2000" advTm="19426"/>
    </mc:Choice>
    <mc:Fallback>
      <p:transition spd="slow" advTm="1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Receiving Report Inspection</a:t>
            </a:r>
            <a:endParaRPr lang="en-US" dirty="0"/>
          </a:p>
        </p:txBody>
      </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27000" y="1752600"/>
            <a:ext cx="4368800" cy="3276600"/>
          </a:xfrm>
        </p:spPr>
      </p:pic>
      <p:sp>
        <p:nvSpPr>
          <p:cNvPr id="5" name="Content Placeholder 4"/>
          <p:cNvSpPr>
            <a:spLocks noGrp="1"/>
          </p:cNvSpPr>
          <p:nvPr>
            <p:ph sz="half" idx="2"/>
          </p:nvPr>
        </p:nvSpPr>
        <p:spPr/>
        <p:txBody>
          <a:bodyPr/>
          <a:lstStyle/>
          <a:p>
            <a:r>
              <a:rPr lang="en-US" dirty="0" smtClean="0"/>
              <a:t>Receiving report provided by Supplier</a:t>
            </a:r>
          </a:p>
          <a:p>
            <a:r>
              <a:rPr lang="en-US" dirty="0" smtClean="0"/>
              <a:t>Purchaser confirms quantities versus quantities specified</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0356743"/>
      </p:ext>
    </p:extLst>
  </p:cSld>
  <p:clrMapOvr>
    <a:masterClrMapping/>
  </p:clrMapOvr>
  <mc:AlternateContent xmlns:mc="http://schemas.openxmlformats.org/markup-compatibility/2006">
    <mc:Choice xmlns:p14="http://schemas.microsoft.com/office/powerpoint/2010/main" Requires="p14">
      <p:transition spd="slow" p14:dur="2000" advTm="45769"/>
    </mc:Choice>
    <mc:Fallback>
      <p:transition spd="slow" advTm="4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Shipment Inspection</a:t>
            </a:r>
            <a:endParaRPr lang="en-US" dirty="0"/>
          </a:p>
        </p:txBody>
      </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228600" y="1752600"/>
            <a:ext cx="4267200" cy="3200400"/>
          </a:xfrm>
        </p:spPr>
      </p:pic>
      <p:sp>
        <p:nvSpPr>
          <p:cNvPr id="5" name="Content Placeholder 4"/>
          <p:cNvSpPr>
            <a:spLocks noGrp="1"/>
          </p:cNvSpPr>
          <p:nvPr>
            <p:ph sz="half" idx="2"/>
          </p:nvPr>
        </p:nvSpPr>
        <p:spPr/>
        <p:txBody>
          <a:bodyPr>
            <a:normAutofit fontScale="92500" lnSpcReduction="20000"/>
          </a:bodyPr>
          <a:lstStyle/>
          <a:p>
            <a:r>
              <a:rPr lang="en-US" dirty="0" smtClean="0"/>
              <a:t>Physical inspection of equipment</a:t>
            </a:r>
          </a:p>
          <a:p>
            <a:r>
              <a:rPr lang="en-US" dirty="0" smtClean="0"/>
              <a:t>Record make, model, serial numbers, and confirm with receiving report</a:t>
            </a:r>
          </a:p>
          <a:p>
            <a:r>
              <a:rPr lang="en-US" dirty="0" smtClean="0"/>
              <a:t>Determine that all equipment has been delivered before officially receiving equipment (this is always required by agencies, and a condition of payment) </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6439669"/>
      </p:ext>
    </p:extLst>
  </p:cSld>
  <p:clrMapOvr>
    <a:masterClrMapping/>
  </p:clrMapOvr>
  <mc:AlternateContent xmlns:mc="http://schemas.openxmlformats.org/markup-compatibility/2006">
    <mc:Choice xmlns:p14="http://schemas.microsoft.com/office/powerpoint/2010/main" Requires="p14">
      <p:transition spd="slow" p14:dur="2000" advTm="47185"/>
    </mc:Choice>
    <mc:Fallback>
      <p:transition spd="slow" advTm="4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Recording Inspection Results</a:t>
            </a:r>
            <a:endParaRPr lang="en-US" dirty="0"/>
          </a:p>
        </p:txBody>
      </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52400" y="1752600"/>
            <a:ext cx="4368800" cy="3276600"/>
          </a:xfrm>
        </p:spPr>
      </p:pic>
      <p:sp>
        <p:nvSpPr>
          <p:cNvPr id="5" name="Content Placeholder 4"/>
          <p:cNvSpPr>
            <a:spLocks noGrp="1"/>
          </p:cNvSpPr>
          <p:nvPr>
            <p:ph sz="half" idx="2"/>
          </p:nvPr>
        </p:nvSpPr>
        <p:spPr/>
        <p:txBody>
          <a:bodyPr/>
          <a:lstStyle/>
          <a:p>
            <a:r>
              <a:rPr lang="en-US" dirty="0" smtClean="0"/>
              <a:t>Record all information on a spread sheet</a:t>
            </a:r>
          </a:p>
          <a:p>
            <a:r>
              <a:rPr lang="en-US" dirty="0" smtClean="0"/>
              <a:t>Later you will record where each piece of equipment is installed and keep a database tracking this equipment</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2213949"/>
      </p:ext>
    </p:extLst>
  </p:cSld>
  <p:clrMapOvr>
    <a:masterClrMapping/>
  </p:clrMapOvr>
  <mc:AlternateContent xmlns:mc="http://schemas.openxmlformats.org/markup-compatibility/2006">
    <mc:Choice xmlns:p14="http://schemas.microsoft.com/office/powerpoint/2010/main" Requires="p14">
      <p:transition spd="slow" p14:dur="2000" advTm="32058"/>
    </mc:Choice>
    <mc:Fallback>
      <p:transition spd="slow" advTm="3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HIS Commissioning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1545101"/>
      </p:ext>
    </p:extLst>
  </p:cSld>
  <p:clrMapOvr>
    <a:masterClrMapping/>
  </p:clrMapOvr>
  <mc:AlternateContent xmlns:mc="http://schemas.openxmlformats.org/markup-compatibility/2006">
    <mc:Choice xmlns:p14="http://schemas.microsoft.com/office/powerpoint/2010/main" Requires="p14">
      <p:transition spd="slow" p14:dur="2000" advTm="11305"/>
    </mc:Choice>
    <mc:Fallback>
      <p:transition spd="slow" advTm="1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Field Inspection:</a:t>
            </a:r>
            <a:endParaRPr lang="en-US" dirty="0"/>
          </a:p>
        </p:txBody>
      </p:sp>
      <p:sp>
        <p:nvSpPr>
          <p:cNvPr id="4" name="Content Placeholder 3"/>
          <p:cNvSpPr>
            <a:spLocks noGrp="1"/>
          </p:cNvSpPr>
          <p:nvPr>
            <p:ph idx="1"/>
          </p:nvPr>
        </p:nvSpPr>
        <p:spPr>
          <a:xfrm>
            <a:off x="76200" y="1600200"/>
            <a:ext cx="4953000" cy="4876800"/>
          </a:xfrm>
        </p:spPr>
        <p:txBody>
          <a:bodyPr>
            <a:normAutofit/>
          </a:bodyPr>
          <a:lstStyle/>
          <a:p>
            <a:r>
              <a:rPr lang="en-US" dirty="0" smtClean="0"/>
              <a:t>Proper and safe installation</a:t>
            </a:r>
          </a:p>
          <a:p>
            <a:pPr lvl="1"/>
            <a:r>
              <a:rPr lang="en-US" dirty="0" smtClean="0"/>
              <a:t>Appropriate River Gauge Placement</a:t>
            </a:r>
          </a:p>
          <a:p>
            <a:pPr lvl="1"/>
            <a:r>
              <a:rPr lang="en-US" dirty="0" smtClean="0"/>
              <a:t>Appropriate Rain Gauge Siting</a:t>
            </a:r>
          </a:p>
          <a:p>
            <a:pPr lvl="1"/>
            <a:r>
              <a:rPr lang="en-US" dirty="0" smtClean="0"/>
              <a:t>Appropriate Climate Station Siting</a:t>
            </a:r>
          </a:p>
          <a:p>
            <a:pPr lvl="1"/>
            <a:r>
              <a:rPr lang="en-US" dirty="0" smtClean="0"/>
              <a:t>Appropriate Ground Water Placement</a:t>
            </a:r>
          </a:p>
          <a:p>
            <a:r>
              <a:rPr lang="en-US" dirty="0" smtClean="0"/>
              <a:t>Proper security</a:t>
            </a:r>
          </a:p>
          <a:p>
            <a:r>
              <a:rPr lang="en-US" dirty="0" smtClean="0"/>
              <a:t>Spares in place</a:t>
            </a:r>
          </a:p>
          <a:p>
            <a:pPr marL="0" indent="0">
              <a:buNone/>
            </a:pPr>
            <a:endParaRPr lang="en-US" dirty="0" smtClean="0"/>
          </a:p>
          <a:p>
            <a:endParaRPr lang="en-US" dirty="0" smtClean="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914400"/>
            <a:ext cx="4114800" cy="57150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02801738"/>
      </p:ext>
    </p:extLst>
  </p:cSld>
  <p:clrMapOvr>
    <a:masterClrMapping/>
  </p:clrMapOvr>
  <mc:AlternateContent xmlns:mc="http://schemas.openxmlformats.org/markup-compatibility/2006">
    <mc:Choice xmlns:p14="http://schemas.microsoft.com/office/powerpoint/2010/main" Requires="p14">
      <p:transition spd="slow" p14:dur="2000" advTm="58388"/>
    </mc:Choice>
    <mc:Fallback>
      <p:transition spd="slow" advTm="5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Hardware – Computers</a:t>
            </a:r>
          </a:p>
          <a:p>
            <a:pPr lvl="1"/>
            <a:r>
              <a:rPr lang="en-US" dirty="0" smtClean="0"/>
              <a:t>All hardware components in place and functioning</a:t>
            </a:r>
          </a:p>
          <a:p>
            <a:pPr lvl="1"/>
            <a:r>
              <a:rPr lang="en-US" dirty="0" smtClean="0"/>
              <a:t>UPS and Backup Power Tested</a:t>
            </a:r>
          </a:p>
          <a:p>
            <a:r>
              <a:rPr lang="en-US" dirty="0" smtClean="0"/>
              <a:t>Software</a:t>
            </a:r>
            <a:endParaRPr lang="en-US" dirty="0" smtClean="0"/>
          </a:p>
          <a:p>
            <a:pPr lvl="1"/>
            <a:r>
              <a:rPr lang="en-US" dirty="0" smtClean="0"/>
              <a:t>All software represent legal copy and properly licensed</a:t>
            </a:r>
          </a:p>
          <a:p>
            <a:pPr lvl="1"/>
            <a:r>
              <a:rPr lang="en-US" dirty="0" smtClean="0"/>
              <a:t>Software demonstrated to be fully functional</a:t>
            </a:r>
          </a:p>
          <a:p>
            <a:pPr lvl="2"/>
            <a:r>
              <a:rPr lang="en-US" dirty="0" smtClean="0"/>
              <a:t>Web</a:t>
            </a:r>
          </a:p>
          <a:p>
            <a:pPr lvl="2"/>
            <a:r>
              <a:rPr lang="en-US" dirty="0" smtClean="0"/>
              <a:t>Quality </a:t>
            </a:r>
            <a:r>
              <a:rPr lang="en-US" dirty="0" smtClean="0"/>
              <a:t>Control</a:t>
            </a:r>
            <a:endParaRPr lang="en-US" dirty="0" smtClean="0"/>
          </a:p>
          <a:p>
            <a:pPr lvl="2"/>
            <a:r>
              <a:rPr lang="en-US" dirty="0" smtClean="0"/>
              <a:t>Visualization</a:t>
            </a:r>
          </a:p>
          <a:p>
            <a:pPr lvl="2"/>
            <a:r>
              <a:rPr lang="en-US" dirty="0" smtClean="0"/>
              <a:t>Models (if any)</a:t>
            </a:r>
          </a:p>
          <a:p>
            <a:pPr lvl="1"/>
            <a:r>
              <a:rPr lang="en-US" dirty="0" smtClean="0"/>
              <a:t>All software components specified in bid is present</a:t>
            </a:r>
          </a:p>
          <a:p>
            <a:pPr lvl="1"/>
            <a:r>
              <a:rPr lang="en-US" dirty="0" smtClean="0"/>
              <a:t>Identify which servers contain software</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3170882"/>
      </p:ext>
    </p:extLst>
  </p:cSld>
  <p:clrMapOvr>
    <a:masterClrMapping/>
  </p:clrMapOvr>
  <mc:AlternateContent xmlns:mc="http://schemas.openxmlformats.org/markup-compatibility/2006">
    <mc:Choice xmlns:p14="http://schemas.microsoft.com/office/powerpoint/2010/main" Requires="p14">
      <p:transition spd="slow" p14:dur="2000" advTm="107081"/>
    </mc:Choice>
    <mc:Fallback>
      <p:transition spd="slow" advTm="10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500"/>
                                        <p:tgtEl>
                                          <p:spTgt spid="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to end functionality</a:t>
            </a:r>
            <a:endParaRPr lang="en-US" dirty="0"/>
          </a:p>
        </p:txBody>
      </p:sp>
      <p:sp>
        <p:nvSpPr>
          <p:cNvPr id="3" name="Content Placeholder 2"/>
          <p:cNvSpPr>
            <a:spLocks noGrp="1"/>
          </p:cNvSpPr>
          <p:nvPr>
            <p:ph idx="1"/>
          </p:nvPr>
        </p:nvSpPr>
        <p:spPr/>
        <p:txBody>
          <a:bodyPr/>
          <a:lstStyle/>
          <a:p>
            <a:pPr lvl="1"/>
            <a:endParaRPr lang="en-US" dirty="0"/>
          </a:p>
          <a:p>
            <a:endParaRPr lang="en-US" dirty="0"/>
          </a:p>
        </p:txBody>
      </p:sp>
      <p:sp>
        <p:nvSpPr>
          <p:cNvPr id="4" name="Content Placeholder 2"/>
          <p:cNvSpPr txBox="1">
            <a:spLocks/>
          </p:cNvSpPr>
          <p:nvPr/>
        </p:nvSpPr>
        <p:spPr>
          <a:xfrm>
            <a:off x="609600" y="1600200"/>
            <a:ext cx="8229600"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Field Equipment Collecting Data</a:t>
            </a:r>
          </a:p>
          <a:p>
            <a:r>
              <a:rPr lang="en-US" dirty="0" smtClean="0"/>
              <a:t>Information transmitted is correct (Audit)</a:t>
            </a:r>
          </a:p>
          <a:p>
            <a:r>
              <a:rPr lang="en-US" dirty="0" smtClean="0"/>
              <a:t>Data transferred to Data Center in Real-time</a:t>
            </a:r>
          </a:p>
          <a:p>
            <a:r>
              <a:rPr lang="en-US" dirty="0" smtClean="0"/>
              <a:t>Data Visualization Meets Specification</a:t>
            </a:r>
          </a:p>
          <a:p>
            <a:pPr lvl="1"/>
            <a:r>
              <a:rPr lang="en-US" dirty="0" smtClean="0"/>
              <a:t>Tabular</a:t>
            </a:r>
          </a:p>
          <a:p>
            <a:pPr lvl="1"/>
            <a:r>
              <a:rPr lang="en-US" dirty="0" smtClean="0"/>
              <a:t>Graphical</a:t>
            </a:r>
          </a:p>
          <a:p>
            <a:pPr lvl="1"/>
            <a:r>
              <a:rPr lang="en-US" dirty="0" smtClean="0"/>
              <a:t>Map</a:t>
            </a:r>
          </a:p>
          <a:p>
            <a:r>
              <a:rPr lang="en-US" dirty="0" smtClean="0"/>
              <a:t>Data viewable on Internet/Intranet in </a:t>
            </a:r>
            <a:r>
              <a:rPr lang="en-US" dirty="0" smtClean="0"/>
              <a:t>Real-time</a:t>
            </a: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411290"/>
      </p:ext>
    </p:extLst>
  </p:cSld>
  <p:clrMapOvr>
    <a:masterClrMapping/>
  </p:clrMapOvr>
  <mc:AlternateContent xmlns:mc="http://schemas.openxmlformats.org/markup-compatibility/2006">
    <mc:Choice xmlns:p14="http://schemas.microsoft.com/office/powerpoint/2010/main" Requires="p14">
      <p:transition spd="slow" p14:dur="2000" advTm="90888"/>
    </mc:Choice>
    <mc:Fallback>
      <p:transition spd="slow" advTm="9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smtClean="0"/>
              <a:t>Problems with Improperly Commissioning, HIS</a:t>
            </a:r>
            <a:endParaRPr lang="en-US" dirty="0"/>
          </a:p>
        </p:txBody>
      </p:sp>
      <p:sp>
        <p:nvSpPr>
          <p:cNvPr id="3" name="Content Placeholder 2"/>
          <p:cNvSpPr>
            <a:spLocks noGrp="1"/>
          </p:cNvSpPr>
          <p:nvPr>
            <p:ph idx="1"/>
          </p:nvPr>
        </p:nvSpPr>
        <p:spPr>
          <a:xfrm>
            <a:off x="457200" y="2286000"/>
            <a:ext cx="8229600" cy="4191000"/>
          </a:xfrm>
        </p:spPr>
        <p:txBody>
          <a:bodyPr/>
          <a:lstStyle/>
          <a:p>
            <a:r>
              <a:rPr lang="en-US" dirty="0" smtClean="0"/>
              <a:t>Equipment not properly collecting data</a:t>
            </a:r>
          </a:p>
          <a:p>
            <a:r>
              <a:rPr lang="en-US" dirty="0" smtClean="0"/>
              <a:t>Data not representative</a:t>
            </a:r>
          </a:p>
          <a:p>
            <a:r>
              <a:rPr lang="en-US" dirty="0" smtClean="0"/>
              <a:t>Installation does not follow WMO guidelines or sound measurement principles</a:t>
            </a:r>
          </a:p>
          <a:p>
            <a:pPr lvl="1"/>
            <a:r>
              <a:rPr lang="en-US" dirty="0" smtClean="0"/>
              <a:t>Rain gauge </a:t>
            </a:r>
            <a:r>
              <a:rPr lang="en-US" dirty="0" smtClean="0"/>
              <a:t>errors</a:t>
            </a:r>
            <a:endParaRPr lang="en-US" dirty="0" smtClean="0"/>
          </a:p>
          <a:p>
            <a:pPr lvl="1"/>
            <a:r>
              <a:rPr lang="en-US" dirty="0" smtClean="0"/>
              <a:t>Water Level </a:t>
            </a:r>
            <a:r>
              <a:rPr lang="en-US" dirty="0" smtClean="0"/>
              <a:t>errors</a:t>
            </a:r>
            <a:endParaRPr lang="en-US" dirty="0" smtClean="0"/>
          </a:p>
          <a:p>
            <a:r>
              <a:rPr lang="en-US" dirty="0" smtClean="0"/>
              <a:t>Equipment Security is lacking</a:t>
            </a:r>
          </a:p>
          <a:p>
            <a:r>
              <a:rPr lang="en-US" dirty="0" smtClean="0"/>
              <a:t>Incorrect </a:t>
            </a:r>
            <a:r>
              <a:rPr lang="en-US" dirty="0" smtClean="0"/>
              <a:t>equipment </a:t>
            </a:r>
            <a:r>
              <a:rPr lang="en-US" dirty="0" smtClean="0"/>
              <a:t>installation</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6813274"/>
      </p:ext>
    </p:extLst>
  </p:cSld>
  <p:clrMapOvr>
    <a:masterClrMapping/>
  </p:clrMapOvr>
  <mc:AlternateContent xmlns:mc="http://schemas.openxmlformats.org/markup-compatibility/2006">
    <mc:Choice xmlns:p14="http://schemas.microsoft.com/office/powerpoint/2010/main" Requires="p14">
      <p:transition spd="slow" p14:dur="2000" advTm="87330"/>
    </mc:Choice>
    <mc:Fallback>
      <p:transition spd="slow" advTm="87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676400"/>
            <a:ext cx="8229600" cy="990600"/>
          </a:xfrm>
        </p:spPr>
        <p:txBody>
          <a:bodyPr>
            <a:normAutofit fontScale="90000"/>
          </a:bodyPr>
          <a:lstStyle/>
          <a:p>
            <a:pPr algn="ctr"/>
            <a:r>
              <a:rPr lang="en-US" dirty="0" smtClean="0"/>
              <a:t>End of </a:t>
            </a:r>
            <a:br>
              <a:rPr lang="en-US" dirty="0" smtClean="0"/>
            </a:br>
            <a:r>
              <a:rPr lang="en-US" dirty="0" smtClean="0"/>
              <a:t>Module 6</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9403867"/>
      </p:ext>
    </p:extLst>
  </p:cSld>
  <p:clrMapOvr>
    <a:masterClrMapping/>
  </p:clrMapOvr>
  <mc:AlternateContent xmlns:mc="http://schemas.openxmlformats.org/markup-compatibility/2006">
    <mc:Choice xmlns:p14="http://schemas.microsoft.com/office/powerpoint/2010/main" Requires="p14">
      <p:transition spd="slow" p14:dur="2000" advTm="6749"/>
    </mc:Choice>
    <mc:Fallback>
      <p:transition spd="slow" advTm="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Pre-bid Process and Meeting</a:t>
            </a:r>
            <a:endParaRPr lang="en-US" dirty="0"/>
          </a:p>
        </p:txBody>
      </p:sp>
      <p:sp>
        <p:nvSpPr>
          <p:cNvPr id="3" name="Content Placeholder 2"/>
          <p:cNvSpPr>
            <a:spLocks noGrp="1"/>
          </p:cNvSpPr>
          <p:nvPr>
            <p:ph idx="1"/>
          </p:nvPr>
        </p:nvSpPr>
        <p:spPr/>
        <p:txBody>
          <a:bodyPr/>
          <a:lstStyle/>
          <a:p>
            <a:r>
              <a:rPr lang="en-US" dirty="0" smtClean="0"/>
              <a:t>The Pre-Bid process allows the bidders to ask question to clarify items within the tender</a:t>
            </a:r>
          </a:p>
          <a:p>
            <a:r>
              <a:rPr lang="en-US" dirty="0" smtClean="0"/>
              <a:t>This allows for a fair process where all bidders are equally aware of the questions being posed, as well as the answers that are given</a:t>
            </a:r>
          </a:p>
          <a:p>
            <a:r>
              <a:rPr lang="en-US" dirty="0" smtClean="0"/>
              <a:t>Pre-bid provides a strictly defined period were questions can be asked, and answers given, so that the procurement process continues in a timely fashion.</a:t>
            </a:r>
          </a:p>
          <a:p>
            <a:r>
              <a:rPr lang="en-US" dirty="0" smtClean="0"/>
              <a:t>After the Pre-bid question period, no further questions are permitted.</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5022031"/>
      </p:ext>
    </p:extLst>
  </p:cSld>
  <p:clrMapOvr>
    <a:masterClrMapping/>
  </p:clrMapOvr>
  <mc:AlternateContent xmlns:mc="http://schemas.openxmlformats.org/markup-compatibility/2006">
    <mc:Choice xmlns:p14="http://schemas.microsoft.com/office/powerpoint/2010/main" Requires="p14">
      <p:transition spd="slow" p14:dur="2000" advTm="48277"/>
    </mc:Choice>
    <mc:Fallback>
      <p:transition spd="slow" advTm="4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Pre-bid Process</a:t>
            </a:r>
            <a:endParaRPr lang="en-US" dirty="0"/>
          </a:p>
        </p:txBody>
      </p:sp>
      <p:sp>
        <p:nvSpPr>
          <p:cNvPr id="4" name="TextBox 3"/>
          <p:cNvSpPr txBox="1"/>
          <p:nvPr/>
        </p:nvSpPr>
        <p:spPr>
          <a:xfrm>
            <a:off x="2743200" y="1828800"/>
            <a:ext cx="2954655" cy="369332"/>
          </a:xfrm>
          <a:prstGeom prst="rect">
            <a:avLst/>
          </a:prstGeom>
          <a:noFill/>
          <a:ln>
            <a:solidFill>
              <a:schemeClr val="tx2">
                <a:lumMod val="75000"/>
              </a:schemeClr>
            </a:solidFill>
          </a:ln>
        </p:spPr>
        <p:txBody>
          <a:bodyPr wrap="none" rtlCol="0">
            <a:spAutoFit/>
          </a:bodyPr>
          <a:lstStyle/>
          <a:p>
            <a:r>
              <a:rPr lang="en-US" dirty="0" smtClean="0"/>
              <a:t>Bidders Prepare Questions</a:t>
            </a:r>
            <a:endParaRPr lang="en-US" dirty="0"/>
          </a:p>
        </p:txBody>
      </p:sp>
      <p:sp>
        <p:nvSpPr>
          <p:cNvPr id="5" name="TextBox 4"/>
          <p:cNvSpPr txBox="1"/>
          <p:nvPr/>
        </p:nvSpPr>
        <p:spPr>
          <a:xfrm>
            <a:off x="2300738" y="3091934"/>
            <a:ext cx="3839577" cy="369332"/>
          </a:xfrm>
          <a:prstGeom prst="rect">
            <a:avLst/>
          </a:prstGeom>
          <a:noFill/>
          <a:ln>
            <a:solidFill>
              <a:schemeClr val="tx2">
                <a:lumMod val="75000"/>
              </a:schemeClr>
            </a:solidFill>
          </a:ln>
        </p:spPr>
        <p:txBody>
          <a:bodyPr wrap="none" rtlCol="0">
            <a:spAutoFit/>
          </a:bodyPr>
          <a:lstStyle/>
          <a:p>
            <a:r>
              <a:rPr lang="en-US" dirty="0" smtClean="0"/>
              <a:t>Pre-bid Meeting.  All Questions Due</a:t>
            </a:r>
            <a:endParaRPr lang="en-US" dirty="0"/>
          </a:p>
        </p:txBody>
      </p:sp>
      <p:sp>
        <p:nvSpPr>
          <p:cNvPr id="6" name="TextBox 5"/>
          <p:cNvSpPr txBox="1"/>
          <p:nvPr/>
        </p:nvSpPr>
        <p:spPr>
          <a:xfrm>
            <a:off x="1371600" y="5758934"/>
            <a:ext cx="5711885" cy="369332"/>
          </a:xfrm>
          <a:prstGeom prst="rect">
            <a:avLst/>
          </a:prstGeom>
          <a:noFill/>
          <a:ln>
            <a:solidFill>
              <a:schemeClr val="tx2">
                <a:lumMod val="75000"/>
              </a:schemeClr>
            </a:solidFill>
          </a:ln>
        </p:spPr>
        <p:txBody>
          <a:bodyPr wrap="none" rtlCol="0">
            <a:spAutoFit/>
          </a:bodyPr>
          <a:lstStyle/>
          <a:p>
            <a:r>
              <a:rPr lang="en-US" dirty="0" smtClean="0"/>
              <a:t>Pre-Bid Release of Questions and Answers to Bidders</a:t>
            </a:r>
            <a:endParaRPr lang="en-US" dirty="0"/>
          </a:p>
        </p:txBody>
      </p:sp>
      <p:sp>
        <p:nvSpPr>
          <p:cNvPr id="7" name="Down Arrow 6"/>
          <p:cNvSpPr/>
          <p:nvPr/>
        </p:nvSpPr>
        <p:spPr>
          <a:xfrm>
            <a:off x="4114800" y="2394466"/>
            <a:ext cx="181927" cy="533400"/>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114800" y="3689866"/>
            <a:ext cx="181927" cy="533400"/>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53672" y="4451866"/>
            <a:ext cx="3313728" cy="369332"/>
          </a:xfrm>
          <a:prstGeom prst="rect">
            <a:avLst/>
          </a:prstGeom>
          <a:noFill/>
          <a:ln>
            <a:solidFill>
              <a:schemeClr val="tx2">
                <a:lumMod val="75000"/>
              </a:schemeClr>
            </a:solidFill>
          </a:ln>
        </p:spPr>
        <p:txBody>
          <a:bodyPr wrap="none" rtlCol="0">
            <a:spAutoFit/>
          </a:bodyPr>
          <a:lstStyle/>
          <a:p>
            <a:r>
              <a:rPr lang="en-US" dirty="0" smtClean="0"/>
              <a:t>Pre-Bid Response Preparation</a:t>
            </a:r>
            <a:endParaRPr lang="en-US" dirty="0"/>
          </a:p>
        </p:txBody>
      </p:sp>
      <p:sp>
        <p:nvSpPr>
          <p:cNvPr id="10" name="Down Arrow 9"/>
          <p:cNvSpPr/>
          <p:nvPr/>
        </p:nvSpPr>
        <p:spPr>
          <a:xfrm>
            <a:off x="4114800" y="4985266"/>
            <a:ext cx="181927" cy="533400"/>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35093991"/>
      </p:ext>
    </p:extLst>
  </p:cSld>
  <p:clrMapOvr>
    <a:masterClrMapping/>
  </p:clrMapOvr>
  <mc:AlternateContent xmlns:mc="http://schemas.openxmlformats.org/markup-compatibility/2006">
    <mc:Choice xmlns:p14="http://schemas.microsoft.com/office/powerpoint/2010/main" Requires="p14">
      <p:transition spd="slow" p14:dur="2000" advTm="80315"/>
    </mc:Choice>
    <mc:Fallback>
      <p:transition spd="slow" advTm="8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7"/>
                </p:tgtEl>
              </p:cMediaNode>
            </p:audio>
          </p:childTnLst>
        </p:cTn>
      </p:par>
    </p:tnLst>
    <p:bldLst>
      <p:bldP spid="4" grpId="0" animBg="1"/>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Bid Evaluation</a:t>
            </a:r>
            <a:endParaRPr lang="en-US" dirty="0"/>
          </a:p>
        </p:txBody>
      </p:sp>
      <p:sp>
        <p:nvSpPr>
          <p:cNvPr id="4" name="Content Placeholder 2"/>
          <p:cNvSpPr>
            <a:spLocks noGrp="1"/>
          </p:cNvSpPr>
          <p:nvPr>
            <p:ph idx="1"/>
          </p:nvPr>
        </p:nvSpPr>
        <p:spPr>
          <a:xfrm>
            <a:off x="457200" y="1600200"/>
            <a:ext cx="8229600" cy="4876800"/>
          </a:xfrm>
        </p:spPr>
        <p:txBody>
          <a:bodyPr/>
          <a:lstStyle/>
          <a:p>
            <a:r>
              <a:rPr lang="en-US" dirty="0" smtClean="0"/>
              <a:t>Importance of Bid Evaluation</a:t>
            </a:r>
          </a:p>
          <a:p>
            <a:pPr lvl="1"/>
            <a:r>
              <a:rPr lang="en-US" dirty="0" smtClean="0"/>
              <a:t>Assures the bidder offers </a:t>
            </a:r>
            <a:r>
              <a:rPr lang="en-US" b="1" dirty="0" smtClean="0"/>
              <a:t>qualified</a:t>
            </a:r>
            <a:r>
              <a:rPr lang="en-US" dirty="0" smtClean="0"/>
              <a:t> products</a:t>
            </a:r>
          </a:p>
          <a:p>
            <a:pPr lvl="1"/>
            <a:r>
              <a:rPr lang="en-US" dirty="0" smtClean="0"/>
              <a:t>Assures the bidder offers </a:t>
            </a:r>
            <a:r>
              <a:rPr lang="en-US" b="1" dirty="0" smtClean="0"/>
              <a:t>qualified</a:t>
            </a:r>
            <a:r>
              <a:rPr lang="en-US" dirty="0" smtClean="0"/>
              <a:t> integration</a:t>
            </a:r>
          </a:p>
          <a:p>
            <a:pPr lvl="1"/>
            <a:r>
              <a:rPr lang="en-US" dirty="0" smtClean="0"/>
              <a:t>Assures the bidder offers </a:t>
            </a:r>
            <a:r>
              <a:rPr lang="en-US" b="1" dirty="0" smtClean="0"/>
              <a:t>qualified</a:t>
            </a:r>
            <a:r>
              <a:rPr lang="en-US" dirty="0" smtClean="0"/>
              <a:t> implementation</a:t>
            </a: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2046527"/>
      </p:ext>
    </p:extLst>
  </p:cSld>
  <p:clrMapOvr>
    <a:masterClrMapping/>
  </p:clrMapOvr>
  <mc:AlternateContent xmlns:mc="http://schemas.openxmlformats.org/markup-compatibility/2006">
    <mc:Choice xmlns:p14="http://schemas.microsoft.com/office/powerpoint/2010/main" Requires="p14">
      <p:transition spd="slow" p14:dur="2000" advTm="34122"/>
    </mc:Choice>
    <mc:Fallback>
      <p:transition spd="slow" advTm="3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Evaluation Process</a:t>
            </a:r>
            <a:endParaRPr lang="en-US" dirty="0"/>
          </a:p>
        </p:txBody>
      </p:sp>
      <p:sp>
        <p:nvSpPr>
          <p:cNvPr id="5" name="TextBox 4"/>
          <p:cNvSpPr txBox="1"/>
          <p:nvPr/>
        </p:nvSpPr>
        <p:spPr>
          <a:xfrm>
            <a:off x="1957814" y="1828800"/>
            <a:ext cx="4519186" cy="369332"/>
          </a:xfrm>
          <a:prstGeom prst="rect">
            <a:avLst/>
          </a:prstGeom>
          <a:noFill/>
          <a:ln>
            <a:solidFill>
              <a:schemeClr val="tx2">
                <a:lumMod val="75000"/>
              </a:schemeClr>
            </a:solidFill>
          </a:ln>
        </p:spPr>
        <p:txBody>
          <a:bodyPr wrap="none" rtlCol="0">
            <a:spAutoFit/>
          </a:bodyPr>
          <a:lstStyle/>
          <a:p>
            <a:r>
              <a:rPr lang="en-US" dirty="0" smtClean="0"/>
              <a:t>Collect all Bids Delivered Prior to Deadline</a:t>
            </a:r>
            <a:endParaRPr lang="en-US" dirty="0"/>
          </a:p>
        </p:txBody>
      </p:sp>
      <p:sp>
        <p:nvSpPr>
          <p:cNvPr id="6" name="TextBox 5"/>
          <p:cNvSpPr txBox="1"/>
          <p:nvPr/>
        </p:nvSpPr>
        <p:spPr>
          <a:xfrm>
            <a:off x="2152407" y="3091934"/>
            <a:ext cx="4095993" cy="369332"/>
          </a:xfrm>
          <a:prstGeom prst="rect">
            <a:avLst/>
          </a:prstGeom>
          <a:noFill/>
          <a:ln>
            <a:solidFill>
              <a:schemeClr val="tx2">
                <a:lumMod val="75000"/>
              </a:schemeClr>
            </a:solidFill>
          </a:ln>
        </p:spPr>
        <p:txBody>
          <a:bodyPr wrap="none" rtlCol="0">
            <a:spAutoFit/>
          </a:bodyPr>
          <a:lstStyle/>
          <a:p>
            <a:r>
              <a:rPr lang="en-US" dirty="0" smtClean="0"/>
              <a:t>Develop Bid-Evaluation Review (BER)</a:t>
            </a:r>
            <a:endParaRPr lang="en-US" dirty="0"/>
          </a:p>
        </p:txBody>
      </p:sp>
      <p:sp>
        <p:nvSpPr>
          <p:cNvPr id="7" name="TextBox 6"/>
          <p:cNvSpPr txBox="1"/>
          <p:nvPr/>
        </p:nvSpPr>
        <p:spPr>
          <a:xfrm>
            <a:off x="1970574" y="5758934"/>
            <a:ext cx="4506426" cy="369332"/>
          </a:xfrm>
          <a:prstGeom prst="rect">
            <a:avLst/>
          </a:prstGeom>
          <a:noFill/>
          <a:ln>
            <a:solidFill>
              <a:schemeClr val="tx2">
                <a:lumMod val="75000"/>
              </a:schemeClr>
            </a:solidFill>
          </a:ln>
        </p:spPr>
        <p:txBody>
          <a:bodyPr wrap="none" rtlCol="0">
            <a:spAutoFit/>
          </a:bodyPr>
          <a:lstStyle/>
          <a:p>
            <a:r>
              <a:rPr lang="en-US" dirty="0" smtClean="0"/>
              <a:t>Rank Responsive Bidders by Bid Amount</a:t>
            </a:r>
            <a:endParaRPr lang="en-US" dirty="0"/>
          </a:p>
        </p:txBody>
      </p:sp>
      <p:sp>
        <p:nvSpPr>
          <p:cNvPr id="8" name="Down Arrow 7"/>
          <p:cNvSpPr/>
          <p:nvPr/>
        </p:nvSpPr>
        <p:spPr>
          <a:xfrm>
            <a:off x="4114800" y="2394466"/>
            <a:ext cx="181927" cy="533400"/>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114800" y="3689866"/>
            <a:ext cx="181927" cy="533400"/>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47800" y="4451866"/>
            <a:ext cx="5493876" cy="369332"/>
          </a:xfrm>
          <a:prstGeom prst="rect">
            <a:avLst/>
          </a:prstGeom>
          <a:noFill/>
          <a:ln>
            <a:solidFill>
              <a:schemeClr val="tx2">
                <a:lumMod val="75000"/>
              </a:schemeClr>
            </a:solidFill>
          </a:ln>
        </p:spPr>
        <p:txBody>
          <a:bodyPr wrap="none" rtlCol="0">
            <a:spAutoFit/>
          </a:bodyPr>
          <a:lstStyle/>
          <a:p>
            <a:r>
              <a:rPr lang="en-US" dirty="0" smtClean="0"/>
              <a:t>Evaluate Bids according to Tendered Specifications</a:t>
            </a:r>
            <a:endParaRPr lang="en-US" dirty="0"/>
          </a:p>
        </p:txBody>
      </p:sp>
      <p:sp>
        <p:nvSpPr>
          <p:cNvPr id="11" name="Down Arrow 10"/>
          <p:cNvSpPr/>
          <p:nvPr/>
        </p:nvSpPr>
        <p:spPr>
          <a:xfrm>
            <a:off x="4114800" y="4985266"/>
            <a:ext cx="181927" cy="533400"/>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3041943"/>
      </p:ext>
    </p:extLst>
  </p:cSld>
  <p:clrMapOvr>
    <a:masterClrMapping/>
  </p:clrMapOvr>
  <mc:AlternateContent xmlns:mc="http://schemas.openxmlformats.org/markup-compatibility/2006">
    <mc:Choice xmlns:p14="http://schemas.microsoft.com/office/powerpoint/2010/main" Requires="p14">
      <p:transition spd="slow" p14:dur="2000" advTm="62014"/>
    </mc:Choice>
    <mc:Fallback>
      <p:transition spd="slow" advTm="6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Requirements</a:t>
            </a:r>
            <a:endParaRPr lang="en-US" dirty="0"/>
          </a:p>
        </p:txBody>
      </p:sp>
      <p:sp>
        <p:nvSpPr>
          <p:cNvPr id="3" name="Content Placeholder 2"/>
          <p:cNvSpPr>
            <a:spLocks noGrp="1"/>
          </p:cNvSpPr>
          <p:nvPr>
            <p:ph idx="1"/>
          </p:nvPr>
        </p:nvSpPr>
        <p:spPr/>
        <p:txBody>
          <a:bodyPr>
            <a:normAutofit/>
          </a:bodyPr>
          <a:lstStyle/>
          <a:p>
            <a:r>
              <a:rPr lang="en-US" dirty="0" smtClean="0"/>
              <a:t>Key Components</a:t>
            </a:r>
          </a:p>
          <a:p>
            <a:pPr lvl="1"/>
            <a:r>
              <a:rPr lang="en-US" dirty="0" smtClean="0"/>
              <a:t>Data Logger</a:t>
            </a:r>
          </a:p>
          <a:p>
            <a:pPr lvl="1"/>
            <a:r>
              <a:rPr lang="en-US" dirty="0" smtClean="0"/>
              <a:t>Sensors</a:t>
            </a:r>
          </a:p>
          <a:p>
            <a:pPr lvl="1"/>
            <a:r>
              <a:rPr lang="en-US" dirty="0" smtClean="0"/>
              <a:t>Telemetry</a:t>
            </a:r>
          </a:p>
          <a:p>
            <a:pPr lvl="1"/>
            <a:r>
              <a:rPr lang="en-US" dirty="0" smtClean="0"/>
              <a:t>Computer Hardware</a:t>
            </a:r>
          </a:p>
          <a:p>
            <a:pPr lvl="1"/>
            <a:r>
              <a:rPr lang="en-US" dirty="0" smtClean="0"/>
              <a:t>Computer Software</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6599756"/>
      </p:ext>
    </p:extLst>
  </p:cSld>
  <p:clrMapOvr>
    <a:masterClrMapping/>
  </p:clrMapOvr>
  <mc:AlternateContent xmlns:mc="http://schemas.openxmlformats.org/markup-compatibility/2006">
    <mc:Choice xmlns:p14="http://schemas.microsoft.com/office/powerpoint/2010/main" Requires="p14">
      <p:transition spd="slow" p14:dur="2000" advTm="45769"/>
    </mc:Choice>
    <mc:Fallback>
      <p:transition spd="slow" advTm="4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Requirements</a:t>
            </a:r>
            <a:endParaRPr lang="en-US" dirty="0"/>
          </a:p>
        </p:txBody>
      </p:sp>
      <p:sp>
        <p:nvSpPr>
          <p:cNvPr id="3" name="Content Placeholder 2"/>
          <p:cNvSpPr>
            <a:spLocks noGrp="1"/>
          </p:cNvSpPr>
          <p:nvPr>
            <p:ph idx="1"/>
          </p:nvPr>
        </p:nvSpPr>
        <p:spPr/>
        <p:txBody>
          <a:bodyPr>
            <a:normAutofit/>
          </a:bodyPr>
          <a:lstStyle/>
          <a:p>
            <a:r>
              <a:rPr lang="en-US" dirty="0" smtClean="0"/>
              <a:t>Key Specifications</a:t>
            </a:r>
          </a:p>
          <a:p>
            <a:pPr lvl="1"/>
            <a:r>
              <a:rPr lang="en-US" dirty="0" smtClean="0"/>
              <a:t>Equipment Identification</a:t>
            </a:r>
          </a:p>
          <a:p>
            <a:pPr lvl="2"/>
            <a:r>
              <a:rPr lang="en-US" dirty="0" smtClean="0"/>
              <a:t>Make</a:t>
            </a:r>
          </a:p>
          <a:p>
            <a:pPr lvl="2"/>
            <a:r>
              <a:rPr lang="en-US" dirty="0" smtClean="0"/>
              <a:t>Model</a:t>
            </a:r>
          </a:p>
          <a:p>
            <a:pPr lvl="2"/>
            <a:r>
              <a:rPr lang="en-US" dirty="0" smtClean="0"/>
              <a:t>Year in production</a:t>
            </a:r>
          </a:p>
          <a:p>
            <a:pPr lvl="2"/>
            <a:r>
              <a:rPr lang="en-US" dirty="0" smtClean="0"/>
              <a:t>Anticipated end of support</a:t>
            </a:r>
          </a:p>
          <a:p>
            <a:pPr lvl="1"/>
            <a:r>
              <a:rPr lang="en-US" dirty="0" smtClean="0"/>
              <a:t>Accuracy</a:t>
            </a:r>
          </a:p>
          <a:p>
            <a:pPr lvl="1"/>
            <a:r>
              <a:rPr lang="en-US" dirty="0" smtClean="0"/>
              <a:t>Resolution</a:t>
            </a:r>
          </a:p>
          <a:p>
            <a:pPr lvl="1"/>
            <a:r>
              <a:rPr lang="en-US" dirty="0" smtClean="0"/>
              <a:t>Precision/Repeatability</a:t>
            </a:r>
          </a:p>
          <a:p>
            <a:pPr lvl="1"/>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37608979"/>
      </p:ext>
    </p:extLst>
  </p:cSld>
  <p:clrMapOvr>
    <a:masterClrMapping/>
  </p:clrMapOvr>
  <mc:AlternateContent xmlns:mc="http://schemas.openxmlformats.org/markup-compatibility/2006">
    <mc:Choice xmlns:p14="http://schemas.microsoft.com/office/powerpoint/2010/main" Requires="p14">
      <p:transition spd="slow" p14:dur="2000" advTm="65490"/>
    </mc:Choice>
    <mc:Fallback>
      <p:transition spd="slow" advTm="6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3.6|2.9|3.1"/>
</p:tagLst>
</file>

<file path=ppt/tags/tag10.xml><?xml version="1.0" encoding="utf-8"?>
<p:tagLst xmlns:a="http://schemas.openxmlformats.org/drawingml/2006/main" xmlns:r="http://schemas.openxmlformats.org/officeDocument/2006/relationships" xmlns:p="http://schemas.openxmlformats.org/presentationml/2006/main">
  <p:tag name="TIMING" val="|22.1|1.8|2.9|3.8|2.9"/>
</p:tagLst>
</file>

<file path=ppt/tags/tag11.xml><?xml version="1.0" encoding="utf-8"?>
<p:tagLst xmlns:a="http://schemas.openxmlformats.org/drawingml/2006/main" xmlns:r="http://schemas.openxmlformats.org/officeDocument/2006/relationships" xmlns:p="http://schemas.openxmlformats.org/presentationml/2006/main">
  <p:tag name="TIMING" val="|11.2|6|16.6|10.3|21.1|23.4|21|3.2|3.1"/>
</p:tagLst>
</file>

<file path=ppt/tags/tag12.xml><?xml version="1.0" encoding="utf-8"?>
<p:tagLst xmlns:a="http://schemas.openxmlformats.org/drawingml/2006/main" xmlns:r="http://schemas.openxmlformats.org/officeDocument/2006/relationships" xmlns:p="http://schemas.openxmlformats.org/presentationml/2006/main">
  <p:tag name="TIMING" val="|19.2|5.3|10.9|7.6"/>
</p:tagLst>
</file>

<file path=ppt/tags/tag13.xml><?xml version="1.0" encoding="utf-8"?>
<p:tagLst xmlns:a="http://schemas.openxmlformats.org/drawingml/2006/main" xmlns:r="http://schemas.openxmlformats.org/officeDocument/2006/relationships" xmlns:p="http://schemas.openxmlformats.org/presentationml/2006/main">
  <p:tag name="TIMING" val="|6.1|15.6|13.6|10.5"/>
</p:tagLst>
</file>

<file path=ppt/tags/tag14.xml><?xml version="1.0" encoding="utf-8"?>
<p:tagLst xmlns:a="http://schemas.openxmlformats.org/drawingml/2006/main" xmlns:r="http://schemas.openxmlformats.org/officeDocument/2006/relationships" xmlns:p="http://schemas.openxmlformats.org/presentationml/2006/main">
  <p:tag name="TIMING" val="|1.8|4.2|6.3|8.2|3.1|1.4|1.5|5.1|3.3|2.6"/>
</p:tagLst>
</file>

<file path=ppt/tags/tag15.xml><?xml version="1.0" encoding="utf-8"?>
<p:tagLst xmlns:a="http://schemas.openxmlformats.org/drawingml/2006/main" xmlns:r="http://schemas.openxmlformats.org/officeDocument/2006/relationships" xmlns:p="http://schemas.openxmlformats.org/presentationml/2006/main">
  <p:tag name="TIMING" val="|19.8|21.2|4.8|22.9|4.4|6.3|4.6|13.5|10.6|1.8|1.1|1.1|1.1|1.1|2.4|0.9"/>
</p:tagLst>
</file>

<file path=ppt/tags/tag16.xml><?xml version="1.0" encoding="utf-8"?>
<p:tagLst xmlns:a="http://schemas.openxmlformats.org/drawingml/2006/main" xmlns:r="http://schemas.openxmlformats.org/officeDocument/2006/relationships" xmlns:p="http://schemas.openxmlformats.org/presentationml/2006/main">
  <p:tag name="TIMING" val="|11.1|26.8"/>
</p:tagLst>
</file>

<file path=ppt/tags/tag17.xml><?xml version="1.0" encoding="utf-8"?>
<p:tagLst xmlns:a="http://schemas.openxmlformats.org/drawingml/2006/main" xmlns:r="http://schemas.openxmlformats.org/officeDocument/2006/relationships" xmlns:p="http://schemas.openxmlformats.org/presentationml/2006/main">
  <p:tag name="TIMING" val="|2.1|12.9|6.9|7.3|2.4|8.1|3.9|3.1|6.5|9.2|4.3|2.3|13.2|10.9|2.1"/>
</p:tagLst>
</file>

<file path=ppt/tags/tag18.xml><?xml version="1.0" encoding="utf-8"?>
<p:tagLst xmlns:a="http://schemas.openxmlformats.org/drawingml/2006/main" xmlns:r="http://schemas.openxmlformats.org/officeDocument/2006/relationships" xmlns:p="http://schemas.openxmlformats.org/presentationml/2006/main">
  <p:tag name="TIMING" val="|5.2|3.3|5.3|2.2|1.3|1.2|1.1|1.2|1.3|1.3|1.6|1.9|2|2.5|3.9|1.3|1.5|2.3|6.5"/>
</p:tagLst>
</file>

<file path=ppt/tags/tag19.xml><?xml version="1.0" encoding="utf-8"?>
<p:tagLst xmlns:a="http://schemas.openxmlformats.org/drawingml/2006/main" xmlns:r="http://schemas.openxmlformats.org/officeDocument/2006/relationships" xmlns:p="http://schemas.openxmlformats.org/presentationml/2006/main">
  <p:tag name="TIMING" val="|5.1|7.9"/>
</p:tagLst>
</file>

<file path=ppt/tags/tag2.xml><?xml version="1.0" encoding="utf-8"?>
<p:tagLst xmlns:a="http://schemas.openxmlformats.org/drawingml/2006/main" xmlns:r="http://schemas.openxmlformats.org/officeDocument/2006/relationships" xmlns:p="http://schemas.openxmlformats.org/presentationml/2006/main">
  <p:tag name="TIMING" val="|5|7.9|9.4|11.1"/>
</p:tagLst>
</file>

<file path=ppt/tags/tag20.xml><?xml version="1.0" encoding="utf-8"?>
<p:tagLst xmlns:a="http://schemas.openxmlformats.org/drawingml/2006/main" xmlns:r="http://schemas.openxmlformats.org/officeDocument/2006/relationships" xmlns:p="http://schemas.openxmlformats.org/presentationml/2006/main">
  <p:tag name="TIMING" val="|9.8|13.4|3.3|3.9|3.7|6.3|5.7|3.5|2.8|3.4|12.1"/>
</p:tagLst>
</file>

<file path=ppt/tags/tag21.xml><?xml version="1.0" encoding="utf-8"?>
<p:tagLst xmlns:a="http://schemas.openxmlformats.org/drawingml/2006/main" xmlns:r="http://schemas.openxmlformats.org/officeDocument/2006/relationships" xmlns:p="http://schemas.openxmlformats.org/presentationml/2006/main">
  <p:tag name="TIMING" val="|20.7|3.4|1.6|2.2|2.5"/>
</p:tagLst>
</file>

<file path=ppt/tags/tag22.xml><?xml version="1.0" encoding="utf-8"?>
<p:tagLst xmlns:a="http://schemas.openxmlformats.org/drawingml/2006/main" xmlns:r="http://schemas.openxmlformats.org/officeDocument/2006/relationships" xmlns:p="http://schemas.openxmlformats.org/presentationml/2006/main">
  <p:tag name="TIMING" val="|6.8|6.3|8.5"/>
</p:tagLst>
</file>

<file path=ppt/tags/tag23.xml><?xml version="1.0" encoding="utf-8"?>
<p:tagLst xmlns:a="http://schemas.openxmlformats.org/drawingml/2006/main" xmlns:r="http://schemas.openxmlformats.org/officeDocument/2006/relationships" xmlns:p="http://schemas.openxmlformats.org/presentationml/2006/main">
  <p:tag name="TIMING" val="|2.8|10.3|15"/>
</p:tagLst>
</file>

<file path=ppt/tags/tag24.xml><?xml version="1.0" encoding="utf-8"?>
<p:tagLst xmlns:a="http://schemas.openxmlformats.org/drawingml/2006/main" xmlns:r="http://schemas.openxmlformats.org/officeDocument/2006/relationships" xmlns:p="http://schemas.openxmlformats.org/presentationml/2006/main">
  <p:tag name="TIMING" val="|4.8|3.5|9.2"/>
</p:tagLst>
</file>

<file path=ppt/tags/tag25.xml><?xml version="1.0" encoding="utf-8"?>
<p:tagLst xmlns:a="http://schemas.openxmlformats.org/drawingml/2006/main" xmlns:r="http://schemas.openxmlformats.org/officeDocument/2006/relationships" xmlns:p="http://schemas.openxmlformats.org/presentationml/2006/main">
  <p:tag name="TIMING" val="|5.5|4.1|3.5|11.1"/>
</p:tagLst>
</file>

<file path=ppt/tags/tag26.xml><?xml version="1.0" encoding="utf-8"?>
<p:tagLst xmlns:a="http://schemas.openxmlformats.org/drawingml/2006/main" xmlns:r="http://schemas.openxmlformats.org/officeDocument/2006/relationships" xmlns:p="http://schemas.openxmlformats.org/presentationml/2006/main">
  <p:tag name="TIMING" val="|4.5|8.5|6.5"/>
</p:tagLst>
</file>

<file path=ppt/tags/tag27.xml><?xml version="1.0" encoding="utf-8"?>
<p:tagLst xmlns:a="http://schemas.openxmlformats.org/drawingml/2006/main" xmlns:r="http://schemas.openxmlformats.org/officeDocument/2006/relationships" xmlns:p="http://schemas.openxmlformats.org/presentationml/2006/main">
  <p:tag name="TIMING" val="|8.3|6.4|9.6|4.2|3.9|4.1|7.9|3.6"/>
</p:tagLst>
</file>

<file path=ppt/tags/tag28.xml><?xml version="1.0" encoding="utf-8"?>
<p:tagLst xmlns:a="http://schemas.openxmlformats.org/drawingml/2006/main" xmlns:r="http://schemas.openxmlformats.org/officeDocument/2006/relationships" xmlns:p="http://schemas.openxmlformats.org/presentationml/2006/main">
  <p:tag name="TIMING" val="|19.1|6.1|7|6.8|7.5|6.5|5.4|4.9|2.6|3.3|2.3|11.5"/>
</p:tagLst>
</file>

<file path=ppt/tags/tag29.xml><?xml version="1.0" encoding="utf-8"?>
<p:tagLst xmlns:a="http://schemas.openxmlformats.org/drawingml/2006/main" xmlns:r="http://schemas.openxmlformats.org/officeDocument/2006/relationships" xmlns:p="http://schemas.openxmlformats.org/presentationml/2006/main">
  <p:tag name="TIMING" val="|24.5|4.9|4.2|6.7|7.3|2.2|2.6|12.6"/>
</p:tagLst>
</file>

<file path=ppt/tags/tag3.xml><?xml version="1.0" encoding="utf-8"?>
<p:tagLst xmlns:a="http://schemas.openxmlformats.org/drawingml/2006/main" xmlns:r="http://schemas.openxmlformats.org/officeDocument/2006/relationships" xmlns:p="http://schemas.openxmlformats.org/presentationml/2006/main">
  <p:tag name="TIMING" val="|12.3|12.9|10.2|28.7"/>
</p:tagLst>
</file>

<file path=ppt/tags/tag30.xml><?xml version="1.0" encoding="utf-8"?>
<p:tagLst xmlns:a="http://schemas.openxmlformats.org/drawingml/2006/main" xmlns:r="http://schemas.openxmlformats.org/officeDocument/2006/relationships" xmlns:p="http://schemas.openxmlformats.org/presentationml/2006/main">
  <p:tag name="TIMING" val="|22.6|5.4|6.8|8|2.9|3.5|26.4"/>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6.1|5.5|6.1|7.3"/>
</p:tagLst>
</file>

<file path=ppt/tags/tag5.xml><?xml version="1.0" encoding="utf-8"?>
<p:tagLst xmlns:a="http://schemas.openxmlformats.org/drawingml/2006/main" xmlns:r="http://schemas.openxmlformats.org/officeDocument/2006/relationships" xmlns:p="http://schemas.openxmlformats.org/presentationml/2006/main">
  <p:tag name="TIMING" val="|6.6|8.7|9.7|28.3"/>
</p:tagLst>
</file>

<file path=ppt/tags/tag6.xml><?xml version="1.0" encoding="utf-8"?>
<p:tagLst xmlns:a="http://schemas.openxmlformats.org/drawingml/2006/main" xmlns:r="http://schemas.openxmlformats.org/officeDocument/2006/relationships" xmlns:p="http://schemas.openxmlformats.org/presentationml/2006/main">
  <p:tag name="TIMING" val="|4.1|10.2|2.5|2.1|1.8|2.3"/>
</p:tagLst>
</file>

<file path=ppt/tags/tag7.xml><?xml version="1.0" encoding="utf-8"?>
<p:tagLst xmlns:a="http://schemas.openxmlformats.org/drawingml/2006/main" xmlns:r="http://schemas.openxmlformats.org/officeDocument/2006/relationships" xmlns:p="http://schemas.openxmlformats.org/presentationml/2006/main">
  <p:tag name="TIMING" val="|5.2|20.6|5.4|2|1.9|2.1|14.1|5.6|3.3"/>
</p:tagLst>
</file>

<file path=ppt/tags/tag8.xml><?xml version="1.0" encoding="utf-8"?>
<p:tagLst xmlns:a="http://schemas.openxmlformats.org/drawingml/2006/main" xmlns:r="http://schemas.openxmlformats.org/officeDocument/2006/relationships" xmlns:p="http://schemas.openxmlformats.org/presentationml/2006/main">
  <p:tag name="TIMING" val="|8.8|4.8|14.1|11|6.9|7.1|5.4|11.1"/>
</p:tagLst>
</file>

<file path=ppt/tags/tag9.xml><?xml version="1.0" encoding="utf-8"?>
<p:tagLst xmlns:a="http://schemas.openxmlformats.org/drawingml/2006/main" xmlns:r="http://schemas.openxmlformats.org/officeDocument/2006/relationships" xmlns:p="http://schemas.openxmlformats.org/presentationml/2006/main">
  <p:tag name="TIMING" val="|5.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International Worksh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ternational Worksh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9297</TotalTime>
  <Words>4939</Words>
  <Application>Microsoft Office PowerPoint</Application>
  <PresentationFormat>On-screen Show (4:3)</PresentationFormat>
  <Paragraphs>373</Paragraphs>
  <Slides>38</Slides>
  <Notes>22</Notes>
  <HiddenSlides>0</HiddenSlides>
  <MMClips>38</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2" baseType="lpstr">
      <vt:lpstr>Clarity</vt:lpstr>
      <vt:lpstr>International Workshop</vt:lpstr>
      <vt:lpstr>1_International Workshop</vt:lpstr>
      <vt:lpstr>Document</vt:lpstr>
      <vt:lpstr>Module 6: Pre-bid, Bid Evaluation, Inspection and Commissioning</vt:lpstr>
      <vt:lpstr>Examples that refer to products are intended for illustrative purposes only, and do not imply an endorsement or recommendation of any particular product</vt:lpstr>
      <vt:lpstr>Items Covered In Module 6</vt:lpstr>
      <vt:lpstr>Pre-bid Process and Meeting</vt:lpstr>
      <vt:lpstr>Pre-bid Process</vt:lpstr>
      <vt:lpstr>Bid Evaluation</vt:lpstr>
      <vt:lpstr>Bid Evaluation Process</vt:lpstr>
      <vt:lpstr>Critical Requirements</vt:lpstr>
      <vt:lpstr>Critical Requirements</vt:lpstr>
      <vt:lpstr>Critical Requirements</vt:lpstr>
      <vt:lpstr>Starting Point</vt:lpstr>
      <vt:lpstr>PowerPoint Presentation</vt:lpstr>
      <vt:lpstr>PowerPoint Presentation</vt:lpstr>
      <vt:lpstr>Common Problems with Bids</vt:lpstr>
      <vt:lpstr>Evaluating Bids</vt:lpstr>
      <vt:lpstr>Why Confirm Specifications of Equipment Offer?</vt:lpstr>
      <vt:lpstr>Case 1: Water Level Measurement Equipment</vt:lpstr>
      <vt:lpstr>PowerPoint Presentation</vt:lpstr>
      <vt:lpstr>Bid Evaluation Review Example</vt:lpstr>
      <vt:lpstr>Case 2: Computer Server Hardware</vt:lpstr>
      <vt:lpstr>Specifications</vt:lpstr>
      <vt:lpstr>PowerPoint Presentation</vt:lpstr>
      <vt:lpstr>Equipment Delivery &amp; Inspection</vt:lpstr>
      <vt:lpstr>Record</vt:lpstr>
      <vt:lpstr>Verify</vt:lpstr>
      <vt:lpstr>Database</vt:lpstr>
      <vt:lpstr>Sample Inspection</vt:lpstr>
      <vt:lpstr>Model Inspection (Physical Inspection)</vt:lpstr>
      <vt:lpstr>Material Inspection</vt:lpstr>
      <vt:lpstr>Receiving Report Inspection</vt:lpstr>
      <vt:lpstr>Shipment Inspection</vt:lpstr>
      <vt:lpstr>Recording Inspection Results</vt:lpstr>
      <vt:lpstr>HIS Commissioning</vt:lpstr>
      <vt:lpstr>Field Inspection:</vt:lpstr>
      <vt:lpstr>Data Management</vt:lpstr>
      <vt:lpstr>End to end functionality</vt:lpstr>
      <vt:lpstr>Problems with Improperly Commissioning, HIS</vt:lpstr>
      <vt:lpstr>End of  Module 6</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Workshop</dc:title>
  <dc:creator>mark</dc:creator>
  <cp:lastModifiedBy>mark</cp:lastModifiedBy>
  <cp:revision>123</cp:revision>
  <dcterms:created xsi:type="dcterms:W3CDTF">2012-06-16T22:09:18Z</dcterms:created>
  <dcterms:modified xsi:type="dcterms:W3CDTF">2012-10-26T19:40:53Z</dcterms:modified>
</cp:coreProperties>
</file>